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9" r:id="rId1"/>
  </p:sldMasterIdLst>
  <p:notesMasterIdLst>
    <p:notesMasterId r:id="rId27"/>
  </p:notesMasterIdLst>
  <p:sldIdLst>
    <p:sldId id="256" r:id="rId2"/>
    <p:sldId id="259" r:id="rId3"/>
    <p:sldId id="284" r:id="rId4"/>
    <p:sldId id="285" r:id="rId5"/>
    <p:sldId id="263" r:id="rId6"/>
    <p:sldId id="264" r:id="rId7"/>
    <p:sldId id="260" r:id="rId8"/>
    <p:sldId id="286" r:id="rId9"/>
    <p:sldId id="283" r:id="rId10"/>
    <p:sldId id="287" r:id="rId11"/>
    <p:sldId id="265" r:id="rId12"/>
    <p:sldId id="261" r:id="rId13"/>
    <p:sldId id="262" r:id="rId14"/>
    <p:sldId id="266" r:id="rId15"/>
    <p:sldId id="267" r:id="rId16"/>
    <p:sldId id="278" r:id="rId17"/>
    <p:sldId id="275" r:id="rId18"/>
    <p:sldId id="268" r:id="rId19"/>
    <p:sldId id="269" r:id="rId20"/>
    <p:sldId id="271" r:id="rId21"/>
    <p:sldId id="279" r:id="rId22"/>
    <p:sldId id="280" r:id="rId23"/>
    <p:sldId id="272" r:id="rId24"/>
    <p:sldId id="277" r:id="rId25"/>
    <p:sldId id="281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438" autoAdjust="0"/>
  </p:normalViewPr>
  <p:slideViewPr>
    <p:cSldViewPr snapToGrid="0" snapToObjects="1">
      <p:cViewPr varScale="1">
        <p:scale>
          <a:sx n="74" d="100"/>
          <a:sy n="74" d="100"/>
        </p:scale>
        <p:origin x="1690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6D0241-54E6-CC40-8C0E-3694A19F091B}" type="datetimeFigureOut">
              <a:rPr lang="en-US" smtClean="0"/>
              <a:t>6/8/2019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538151-6A34-3F46-9255-280FEF8DC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880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Secondary survey:</a:t>
            </a:r>
            <a:r>
              <a:rPr lang="en-US" baseline="0" dirty="0" smtClean="0"/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fully examined, front and back. Special attention is paid to identifying any missed injuries or progression of previously identified injuries. The examination is also directed by findings on the chest X-ray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7919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5370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smtClean="0">
                <a:latin typeface="Arial Unicode MS" charset="0"/>
                <a:ea typeface="Arial" charset="0"/>
                <a:cs typeface="Arial" charset="0"/>
              </a:rPr>
              <a:t>The point of diagnostic testing is not to diagnose the presence of myocardial contusion but to define a low risk population that can be safely discharged from the emergency department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6526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 Exsanguination</a:t>
            </a:r>
            <a:r>
              <a:rPr lang="en-US" baseline="0" dirty="0" smtClean="0"/>
              <a:t> usually die before reaching ED</a:t>
            </a:r>
          </a:p>
          <a:p>
            <a:r>
              <a:rPr lang="en-US" dirty="0" smtClean="0"/>
              <a:t>- </a:t>
            </a:r>
            <a:r>
              <a:rPr lang="en-US" dirty="0" err="1" smtClean="0"/>
              <a:t>Tamponade</a:t>
            </a:r>
            <a:r>
              <a:rPr lang="en-US" baseline="0" dirty="0" smtClean="0"/>
              <a:t> give some degree of protection and buy some time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1921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Other signs:</a:t>
            </a:r>
          </a:p>
          <a:p>
            <a:pPr marL="171450" indent="-171450">
              <a:buFontTx/>
              <a:buChar char="-"/>
            </a:pPr>
            <a:r>
              <a:rPr lang="en-US" dirty="0" err="1" smtClean="0"/>
              <a:t>Pulsus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paradoxicus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Kussmaul’s</a:t>
            </a:r>
            <a:r>
              <a:rPr lang="en-US" baseline="0" dirty="0" smtClean="0"/>
              <a:t> sign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Water bottle on CXR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1866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Prognosis: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15%</a:t>
            </a:r>
            <a:r>
              <a:rPr lang="en-US" baseline="0" dirty="0" smtClean="0"/>
              <a:t> of RTA death</a:t>
            </a: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smtClean="0"/>
              <a:t>90% die at scene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50%</a:t>
            </a:r>
            <a:r>
              <a:rPr lang="en-US" baseline="0" dirty="0" smtClean="0"/>
              <a:t> of ER cases die within 24h without diagnosis or Rx</a:t>
            </a:r>
            <a:endParaRPr lang="en-US" dirty="0" smtClean="0"/>
          </a:p>
          <a:p>
            <a:r>
              <a:rPr lang="en-US" dirty="0" smtClean="0"/>
              <a:t>CXR: Low sensitivity</a:t>
            </a:r>
            <a:r>
              <a:rPr lang="en-US" baseline="0" dirty="0" smtClean="0"/>
              <a:t>, but 98% negative predictive value</a:t>
            </a: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Wide mediastinum (&gt;8cm)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Blurring of aortic knuckle and loss of aortic outline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NG shift to right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Depression of left main bronchus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Fracture first 3 ribs and sternum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TEVAR: thoracic endovascular aortic repair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- Surgical repair: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Haemodynamic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instability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Large-volume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haemorrhage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from chest tubes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Contrast extravasation on CT or rapidly expanding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mediastinal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haematoma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Penetrating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aortic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t-BR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injury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1003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 Generous skin</a:t>
            </a:r>
            <a:r>
              <a:rPr lang="en-US" baseline="0" dirty="0" smtClean="0"/>
              <a:t> opening</a:t>
            </a:r>
            <a:endParaRPr lang="en-US" dirty="0" smtClean="0"/>
          </a:p>
          <a:p>
            <a:r>
              <a:rPr lang="en-US" dirty="0" smtClean="0"/>
              <a:t>-</a:t>
            </a:r>
            <a:r>
              <a:rPr lang="en-US" baseline="0" dirty="0" smtClean="0"/>
              <a:t> Do not use trocar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Palpate with finger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Guide drain with Robert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2105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Drastic</a:t>
            </a:r>
            <a:r>
              <a:rPr lang="en-US" baseline="0" dirty="0" smtClean="0"/>
              <a:t>, but it can safe life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4302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3440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smtClean="0">
                <a:latin typeface="Arial Unicode MS" charset="0"/>
                <a:ea typeface="Arial" charset="0"/>
                <a:cs typeface="Arial" charset="0"/>
              </a:rPr>
              <a:t>Clinical suspicion with pain site, tenderness, bony crepitus, ecchymosis and muscle spasm over the rib</a:t>
            </a:r>
            <a:endParaRPr lang="en-US" dirty="0" smtClean="0"/>
          </a:p>
          <a:p>
            <a:r>
              <a:rPr lang="en-US" dirty="0" smtClean="0"/>
              <a:t>Analgesia:</a:t>
            </a:r>
            <a:r>
              <a:rPr lang="en-US" baseline="0" dirty="0" smtClean="0"/>
              <a:t> parenteral, intercostal block, epidural or paravertebral</a:t>
            </a:r>
          </a:p>
          <a:p>
            <a:r>
              <a:rPr lang="en-US" baseline="0" dirty="0" smtClean="0"/>
              <a:t>Admit if elderly patient, multiple rib fracture</a:t>
            </a:r>
          </a:p>
          <a:p>
            <a:r>
              <a:rPr lang="en-US" baseline="0" dirty="0" err="1" smtClean="0"/>
              <a:t>Physio</a:t>
            </a:r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8443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Main problem is Associated lung contusion &amp; pain</a:t>
            </a:r>
            <a:r>
              <a:rPr lang="en-US" baseline="0" dirty="0" smtClean="0"/>
              <a:t> rather than mechanical ventilation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0290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2411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Once the size of the hole is more than 0.75 times the size of the trachea, air preferentially enters through the thoracic cavity.</a:t>
            </a: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sucking wound. Occlusive dressing and chest drain. If needed, intubation and ventilation.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2778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</a:t>
            </a:r>
            <a:r>
              <a:rPr lang="en-US" baseline="0" dirty="0" smtClean="0"/>
              <a:t> By nature the patient will be unstable, do not send the patient anywhere, needle </a:t>
            </a:r>
            <a:r>
              <a:rPr lang="en-US" baseline="0" dirty="0" err="1" smtClean="0"/>
              <a:t>thoracostomy</a:t>
            </a:r>
            <a:r>
              <a:rPr lang="en-US" baseline="0" dirty="0" smtClean="0"/>
              <a:t> first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9574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CXR:</a:t>
            </a:r>
            <a:endParaRPr lang="en-US" baseline="0" dirty="0" smtClean="0"/>
          </a:p>
          <a:p>
            <a:r>
              <a:rPr lang="en-US" baseline="0" dirty="0" smtClean="0"/>
              <a:t>Supine, haziness</a:t>
            </a:r>
          </a:p>
          <a:p>
            <a:r>
              <a:rPr lang="en-US" baseline="0" dirty="0" smtClean="0"/>
              <a:t>Erect: obliteration of CP angle (300-500)</a:t>
            </a:r>
          </a:p>
          <a:p>
            <a:endParaRPr lang="en-US" baseline="0" dirty="0" smtClean="0"/>
          </a:p>
          <a:p>
            <a:r>
              <a:rPr lang="en-US" baseline="0" dirty="0" smtClean="0"/>
              <a:t>USS</a:t>
            </a:r>
          </a:p>
          <a:p>
            <a:r>
              <a:rPr lang="en-US" baseline="0" dirty="0" smtClean="0"/>
              <a:t>CT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049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Alveolar infiltration</a:t>
            </a:r>
            <a:r>
              <a:rPr lang="en-US" dirty="0" smtClean="0">
                <a:sym typeface="Wingdings"/>
              </a:rPr>
              <a:t>  ARDS  pneumonia</a:t>
            </a:r>
          </a:p>
          <a:p>
            <a:pPr marL="171450" indent="-171450">
              <a:buFontTx/>
              <a:buChar char="-"/>
            </a:pPr>
            <a:r>
              <a:rPr lang="en-US" dirty="0" smtClean="0">
                <a:sym typeface="Wingdings"/>
              </a:rPr>
              <a:t>CT</a:t>
            </a:r>
            <a:r>
              <a:rPr lang="en-US" baseline="0" dirty="0" smtClean="0">
                <a:sym typeface="Wingdings"/>
              </a:rPr>
              <a:t> more sensitive than CXR</a:t>
            </a:r>
            <a:endParaRPr lang="en-US" dirty="0" smtClean="0">
              <a:sym typeface="Wingdings"/>
            </a:endParaRPr>
          </a:p>
          <a:p>
            <a:pPr marL="171450" indent="-171450">
              <a:buFontTx/>
              <a:buChar char="-"/>
            </a:pPr>
            <a:r>
              <a:rPr lang="en-US" dirty="0" smtClean="0">
                <a:sym typeface="Wingdings"/>
              </a:rPr>
              <a:t>No</a:t>
            </a:r>
            <a:r>
              <a:rPr lang="en-US" baseline="0" dirty="0" smtClean="0">
                <a:sym typeface="Wingdings"/>
              </a:rPr>
              <a:t> air </a:t>
            </a:r>
            <a:r>
              <a:rPr lang="en-US" baseline="0" dirty="0" err="1" smtClean="0">
                <a:sym typeface="Wingdings"/>
              </a:rPr>
              <a:t>bronchogram</a:t>
            </a:r>
            <a:endParaRPr lang="en-US" dirty="0" smtClean="0">
              <a:sym typeface="Wingdings"/>
            </a:endParaRPr>
          </a:p>
          <a:p>
            <a:pPr marL="171450" indent="-171450">
              <a:buFontTx/>
              <a:buChar char="-"/>
            </a:pPr>
            <a:r>
              <a:rPr lang="en-US" dirty="0" smtClean="0">
                <a:sym typeface="Wingdings"/>
              </a:rPr>
              <a:t>Ass with flail</a:t>
            </a:r>
            <a:r>
              <a:rPr lang="en-US" baseline="0" dirty="0" smtClean="0">
                <a:sym typeface="Wingdings"/>
              </a:rPr>
              <a:t> chest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Appear within 6-24hours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No need for ICD. Good </a:t>
            </a:r>
            <a:r>
              <a:rPr lang="en-US" baseline="0" dirty="0" err="1" smtClean="0">
                <a:sym typeface="Wingdings"/>
              </a:rPr>
              <a:t>physio</a:t>
            </a:r>
            <a:r>
              <a:rPr lang="en-US" baseline="0" dirty="0" smtClean="0">
                <a:sym typeface="Wingdings"/>
              </a:rPr>
              <a:t> and </a:t>
            </a:r>
            <a:r>
              <a:rPr lang="en-US" baseline="0" dirty="0" err="1" smtClean="0">
                <a:sym typeface="Wingdings"/>
              </a:rPr>
              <a:t>broncheal</a:t>
            </a:r>
            <a:r>
              <a:rPr lang="en-US" baseline="0" dirty="0" smtClean="0">
                <a:sym typeface="Wingdings"/>
              </a:rPr>
              <a:t> toilet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Blunt</a:t>
            </a:r>
            <a:r>
              <a:rPr lang="en-US" baseline="0" dirty="0" smtClean="0"/>
              <a:t> trauma </a:t>
            </a:r>
            <a:r>
              <a:rPr lang="en-US" baseline="0" dirty="0" smtClean="0">
                <a:sym typeface="Wingdings"/>
              </a:rPr>
              <a:t> 20% lung contusion  50% mechanical ventilation  10-25% death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0005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Lethal</a:t>
            </a:r>
            <a:r>
              <a:rPr lang="en-US" baseline="0" dirty="0" smtClean="0"/>
              <a:t> because there is no </a:t>
            </a:r>
            <a:r>
              <a:rPr lang="en-US" baseline="0" dirty="0" err="1" smtClean="0"/>
              <a:t>serosal</a:t>
            </a:r>
            <a:r>
              <a:rPr lang="en-US" baseline="0" dirty="0" smtClean="0"/>
              <a:t> cover</a:t>
            </a:r>
          </a:p>
          <a:p>
            <a:r>
              <a:rPr lang="en-US" dirty="0" smtClean="0"/>
              <a:t>Cause</a:t>
            </a:r>
            <a:r>
              <a:rPr lang="en-US" baseline="0" dirty="0" smtClean="0"/>
              <a:t> chemical and bacterial </a:t>
            </a:r>
            <a:r>
              <a:rPr lang="en-US" baseline="0" dirty="0" err="1" smtClean="0"/>
              <a:t>mediastinitis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538151-6A34-3F46-9255-280FEF8DC98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120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Home.png"/>
          <p:cNvPicPr>
            <a:picLocks noChangeAspect="1"/>
          </p:cNvPicPr>
          <p:nvPr/>
        </p:nvPicPr>
        <p:blipFill>
          <a:blip r:embed="rId2"/>
          <a:srcRect t="-93973"/>
          <a:stretch>
            <a:fillRect/>
          </a:stretch>
        </p:blipFill>
        <p:spPr>
          <a:xfrm>
            <a:off x="179294" y="1183341"/>
            <a:ext cx="8787384" cy="5276725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513" y="2168338"/>
            <a:ext cx="8307387" cy="1619250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7513" y="3810000"/>
            <a:ext cx="8307387" cy="753036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A020-6C61-3F4F-A890-2292CA93E5EF}" type="datetimeFigureOut">
              <a:rPr lang="en-US" smtClean="0"/>
              <a:t>6/8/2019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DirectionalButtons-RightOnl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2266" y="533400"/>
            <a:ext cx="752475" cy="352425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D269552A-5C01-7F42-A852-FDCC31682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466850"/>
            <a:ext cx="8308039" cy="1128432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07224" y="2623296"/>
            <a:ext cx="4717676" cy="38312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213" y="2770187"/>
            <a:ext cx="3429093" cy="35768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A020-6C61-3F4F-A890-2292CA93E5EF}" type="datetimeFigureOut">
              <a:rPr lang="en-US" smtClean="0"/>
              <a:t>6/8/2019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552A-5C01-7F42-A852-FDCC31682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182880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A020-6C61-3F4F-A890-2292CA93E5EF}" type="datetimeFigureOut">
              <a:rPr lang="en-US" smtClean="0"/>
              <a:t>6/8/2019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5298140" y="1169894"/>
            <a:ext cx="3671047" cy="52760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82880" y="1169894"/>
            <a:ext cx="8787384" cy="2106706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182880" y="3281082"/>
            <a:ext cx="8787384" cy="3174582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3329268"/>
            <a:ext cx="8346141" cy="1014132"/>
          </a:xfrm>
        </p:spPr>
        <p:txBody>
          <a:bodyPr anchor="b"/>
          <a:lstStyle>
            <a:lvl1pPr algn="l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4343399"/>
            <a:ext cx="8346141" cy="1909763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A020-6C61-3F4F-A890-2292CA93E5EF}" type="datetimeFigureOut">
              <a:rPr lang="en-US" smtClean="0"/>
              <a:t>6/8/2019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3835212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00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A020-6C61-3F4F-A890-2292CA93E5EF}" type="datetimeFigureOut">
              <a:rPr lang="en-US" smtClean="0"/>
              <a:t>6/8/2019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182880" y="1179576"/>
            <a:ext cx="3671047" cy="220531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2015983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182880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D269552A-5C01-7F42-A852-FDCC31682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A020-6C61-3F4F-A890-2292CA93E5EF}" type="datetimeFigureOut">
              <a:rPr lang="en-US" smtClean="0"/>
              <a:t>6/8/2019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552A-5C01-7F42-A852-FDCC31682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VerticalTC.png"/>
          <p:cNvPicPr>
            <a:picLocks noChangeAspect="1"/>
          </p:cNvPicPr>
          <p:nvPr/>
        </p:nvPicPr>
        <p:blipFill>
          <a:blip r:embed="rId2"/>
          <a:srcRect t="-93650"/>
          <a:stretch>
            <a:fillRect/>
          </a:stretch>
        </p:blipFill>
        <p:spPr>
          <a:xfrm>
            <a:off x="7445188" y="1178128"/>
            <a:ext cx="1524000" cy="5275339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40705" y="1398494"/>
            <a:ext cx="1447800" cy="48499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7513" y="1398494"/>
            <a:ext cx="6669087" cy="4849906"/>
          </a:xfrm>
        </p:spPr>
        <p:txBody>
          <a:bodyPr vert="eaVert"/>
          <a:lstStyle>
            <a:lvl5pPr>
              <a:defRPr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A020-6C61-3F4F-A890-2292CA93E5EF}" type="datetimeFigureOut">
              <a:rPr lang="en-US" smtClean="0"/>
              <a:t>6/8/2019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552A-5C01-7F42-A852-FDCC31682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A020-6C61-3F4F-A890-2292CA93E5EF}" type="datetimeFigureOut">
              <a:rPr lang="en-US" smtClean="0"/>
              <a:t>6/8/2019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552A-5C01-7F42-A852-FDCC316820F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" y="1179576"/>
            <a:ext cx="8787384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6" name="Picture 5" descr="DirectionalButtons-LeftOnlyOnl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7488" y="538163"/>
            <a:ext cx="752475" cy="352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8308975" cy="349175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A020-6C61-3F4F-A890-2292CA93E5EF}" type="datetimeFigureOut">
              <a:rPr lang="en-US" smtClean="0"/>
              <a:t>6/8/2019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552A-5C01-7F42-A852-FDCC31682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TCFull.png"/>
          <p:cNvPicPr>
            <a:picLocks noChangeAspect="1"/>
          </p:cNvPicPr>
          <p:nvPr/>
        </p:nvPicPr>
        <p:blipFill>
          <a:blip r:embed="rId2"/>
          <a:srcRect l="-198711"/>
          <a:stretch>
            <a:fillRect/>
          </a:stretch>
        </p:blipFill>
        <p:spPr>
          <a:xfrm>
            <a:off x="177999" y="1179576"/>
            <a:ext cx="8788373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>
                <a:solidFill>
                  <a:schemeClr val="bg1"/>
                </a:solidFill>
              </a:defRPr>
            </a:lvl1pPr>
            <a:lvl2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buClr>
                <a:schemeClr val="bg1">
                  <a:lumMod val="75000"/>
                </a:schemeClr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>
              <a:buClr>
                <a:schemeClr val="bg1"/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>
              <a:buClr>
                <a:schemeClr val="bg1">
                  <a:lumMod val="75000"/>
                </a:schemeClr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>
              <a:buClr>
                <a:schemeClr val="bg1"/>
              </a:buClr>
              <a:defRPr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A020-6C61-3F4F-A890-2292CA93E5EF}" type="datetimeFigureOut">
              <a:rPr lang="en-US" smtClean="0"/>
              <a:t>6/8/2019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552A-5C01-7F42-A852-FDCC31682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SectionH.png"/>
          <p:cNvPicPr>
            <a:picLocks noChangeAspect="1"/>
          </p:cNvPicPr>
          <p:nvPr/>
        </p:nvPicPr>
        <p:blipFill>
          <a:blip r:embed="rId2"/>
          <a:srcRect r="-91875"/>
          <a:stretch>
            <a:fillRect/>
          </a:stretch>
        </p:blipFill>
        <p:spPr>
          <a:xfrm>
            <a:off x="182880" y="1179576"/>
            <a:ext cx="8785105" cy="5276088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429000"/>
            <a:ext cx="6591300" cy="1371600"/>
          </a:xfrm>
        </p:spPr>
        <p:txBody>
          <a:bodyPr anchor="b" anchorCtr="0"/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4800599"/>
            <a:ext cx="6591300" cy="1066801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A020-6C61-3F4F-A890-2292CA93E5EF}" type="datetimeFigureOut">
              <a:rPr lang="en-US" smtClean="0"/>
              <a:t>6/8/2019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552A-5C01-7F42-A852-FDCC31682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859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3214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A020-6C61-3F4F-A890-2292CA93E5EF}" type="datetimeFigureOut">
              <a:rPr lang="en-US" smtClean="0"/>
              <a:t>6/8/2019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552A-5C01-7F42-A852-FDCC31682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859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859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752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752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A020-6C61-3F4F-A890-2292CA93E5EF}" type="datetimeFigureOut">
              <a:rPr lang="en-US" smtClean="0"/>
              <a:t>6/8/2019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552A-5C01-7F42-A852-FDCC31682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A020-6C61-3F4F-A890-2292CA93E5EF}" type="datetimeFigureOut">
              <a:rPr lang="en-US" smtClean="0"/>
              <a:t>6/8/2019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552A-5C01-7F42-A852-FDCC31682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A020-6C61-3F4F-A890-2292CA93E5EF}" type="datetimeFigureOut">
              <a:rPr lang="en-US" smtClean="0"/>
              <a:t>6/8/2019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552A-5C01-7F42-A852-FDCC31682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Cap.png"/>
          <p:cNvPicPr>
            <a:picLocks noChangeAspect="1"/>
          </p:cNvPicPr>
          <p:nvPr/>
        </p:nvPicPr>
        <p:blipFill>
          <a:blip r:embed="rId2"/>
          <a:srcRect b="-135871"/>
          <a:stretch>
            <a:fillRect/>
          </a:stretch>
        </p:blipFill>
        <p:spPr>
          <a:xfrm>
            <a:off x="182880" y="1179575"/>
            <a:ext cx="4228522" cy="5274037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369794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2341" y="1600200"/>
            <a:ext cx="4101353" cy="4652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3697941" cy="3415834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600"/>
              </a:spcBef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4A020-6C61-3F4F-A890-2292CA93E5EF}" type="datetimeFigureOut">
              <a:rPr lang="en-US" smtClean="0"/>
              <a:t>6/8/2019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552A-5C01-7F42-A852-FDCC316820F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5925" y="1456765"/>
            <a:ext cx="8308975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925" y="2770188"/>
            <a:ext cx="8308975" cy="3478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024A020-6C61-3F4F-A890-2292CA93E5EF}" type="datetimeFigureOut">
              <a:rPr lang="en-US" smtClean="0"/>
              <a:t>6/8/2019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269552A-5C01-7F42-A852-FDCC316820F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HomeButton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52450" y="526116"/>
            <a:ext cx="457200" cy="352425"/>
          </a:xfrm>
          <a:prstGeom prst="rect">
            <a:avLst/>
          </a:prstGeom>
        </p:spPr>
      </p:pic>
      <p:pic>
        <p:nvPicPr>
          <p:cNvPr id="10" name="Picture 9" descr="DirectionalButtons-Full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826188" y="526116"/>
            <a:ext cx="752475" cy="3524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  <p:sldLayoutId id="2147483782" r:id="rId13"/>
    <p:sldLayoutId id="2147483783" r:id="rId14"/>
    <p:sldLayoutId id="2147483784" r:id="rId15"/>
    <p:sldLayoutId id="2147483785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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trauma.org/index.php/main/image/75/C1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Management of Thoracic Trauma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7513" y="4013840"/>
            <a:ext cx="8307387" cy="753036"/>
          </a:xfrm>
        </p:spPr>
        <p:txBody>
          <a:bodyPr>
            <a:normAutofit/>
          </a:bodyPr>
          <a:lstStyle/>
          <a:p>
            <a:r>
              <a:rPr lang="en-US" smtClean="0"/>
              <a:t>Omar Mangoush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2922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t="13354" b="13354"/>
          <a:stretch>
            <a:fillRect/>
          </a:stretch>
        </p:blipFill>
        <p:spPr>
          <a:xfrm>
            <a:off x="0" y="2756646"/>
            <a:ext cx="8308975" cy="3491753"/>
          </a:xfrm>
        </p:spPr>
      </p:pic>
    </p:spTree>
    <p:extLst>
      <p:ext uri="{BB962C8B-B14F-4D97-AF65-F5344CB8AC3E}">
        <p14:creationId xmlns:p14="http://schemas.microsoft.com/office/powerpoint/2010/main" val="408359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Tension Pneumothorax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6" y="2756646"/>
            <a:ext cx="2277386" cy="349175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749" y="2628899"/>
            <a:ext cx="3678562" cy="379120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7747" y="2642857"/>
            <a:ext cx="3918861" cy="379120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4622137" y="5766984"/>
            <a:ext cx="4339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DO NOT SEND PATIENT ANYWHERE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DO NEEDLE THORACOSTOMY FIRST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85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Haemothorax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4007803" cy="3491753"/>
          </a:xfrm>
        </p:spPr>
        <p:txBody>
          <a:bodyPr/>
          <a:lstStyle/>
          <a:p>
            <a:r>
              <a:rPr lang="en-US" dirty="0" smtClean="0"/>
              <a:t>ICD </a:t>
            </a:r>
            <a:r>
              <a:rPr lang="en-US" dirty="0" err="1" smtClean="0"/>
              <a:t>thoracostomy</a:t>
            </a:r>
            <a:endParaRPr lang="en-US" dirty="0" smtClean="0"/>
          </a:p>
          <a:p>
            <a:pPr lvl="1"/>
            <a:r>
              <a:rPr lang="en-US" dirty="0"/>
              <a:t>1000 - 1500 ml immediate </a:t>
            </a:r>
            <a:r>
              <a:rPr lang="en-US" b="1" dirty="0"/>
              <a:t>or</a:t>
            </a:r>
            <a:r>
              <a:rPr lang="en-US" dirty="0"/>
              <a:t> 100-200 ml/h for 3h </a:t>
            </a:r>
            <a:r>
              <a:rPr lang="en-US" dirty="0">
                <a:sym typeface="Wingdings"/>
              </a:rPr>
              <a:t> Thoracotomy</a:t>
            </a:r>
          </a:p>
          <a:p>
            <a:pPr lvl="1"/>
            <a:r>
              <a:rPr lang="en-US" dirty="0">
                <a:sym typeface="Wingdings"/>
              </a:rPr>
              <a:t>Dark blood &lt;&gt; Bright red </a:t>
            </a:r>
            <a:r>
              <a:rPr lang="en-US" dirty="0" smtClean="0">
                <a:sym typeface="Wingdings"/>
              </a:rPr>
              <a:t>blood</a:t>
            </a:r>
            <a:endParaRPr lang="en-US" dirty="0" smtClean="0"/>
          </a:p>
          <a:p>
            <a:r>
              <a:rPr lang="en-US" dirty="0" smtClean="0"/>
              <a:t>Retained blood (CT) </a:t>
            </a:r>
            <a:r>
              <a:rPr lang="en-US" dirty="0" smtClean="0">
                <a:sym typeface="Wingdings"/>
              </a:rPr>
              <a:t> empyema</a:t>
            </a:r>
            <a:endParaRPr lang="en-US" dirty="0" smtClean="0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054" y="2631032"/>
            <a:ext cx="4330722" cy="380303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4633054" y="5787733"/>
            <a:ext cx="4339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IF PATIENT IS STABLE, DO NOT INSERT </a:t>
            </a:r>
            <a:r>
              <a:rPr lang="en-US" b="1" dirty="0" smtClean="0">
                <a:solidFill>
                  <a:srgbClr val="FF0000"/>
                </a:solidFill>
              </a:rPr>
              <a:t>ICD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DO </a:t>
            </a:r>
            <a:r>
              <a:rPr lang="en-US" b="1" dirty="0">
                <a:solidFill>
                  <a:srgbClr val="FF0000"/>
                </a:solidFill>
              </a:rPr>
              <a:t>CXR FIRST</a:t>
            </a:r>
          </a:p>
        </p:txBody>
      </p:sp>
    </p:spTree>
    <p:extLst>
      <p:ext uri="{BB962C8B-B14F-4D97-AF65-F5344CB8AC3E}">
        <p14:creationId xmlns:p14="http://schemas.microsoft.com/office/powerpoint/2010/main" val="97487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Lung Contusion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14659" r="14659"/>
          <a:stretch>
            <a:fillRect/>
          </a:stretch>
        </p:blipFill>
        <p:spPr>
          <a:xfrm>
            <a:off x="736889" y="2599765"/>
            <a:ext cx="3672884" cy="389226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7007" y="2615686"/>
            <a:ext cx="3876345" cy="38763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65401" y="5929442"/>
            <a:ext cx="4339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IF PATIENT IS STABLE, DO NOT INSERT </a:t>
            </a:r>
            <a:r>
              <a:rPr lang="en-US" b="1" dirty="0" smtClean="0">
                <a:solidFill>
                  <a:srgbClr val="FF0000"/>
                </a:solidFill>
              </a:rPr>
              <a:t>ICD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DO </a:t>
            </a:r>
            <a:r>
              <a:rPr lang="en-US" b="1" dirty="0">
                <a:solidFill>
                  <a:srgbClr val="FF0000"/>
                </a:solidFill>
              </a:rPr>
              <a:t>CXR FIRST</a:t>
            </a:r>
          </a:p>
        </p:txBody>
      </p:sp>
    </p:spTree>
    <p:extLst>
      <p:ext uri="{BB962C8B-B14F-4D97-AF65-F5344CB8AC3E}">
        <p14:creationId xmlns:p14="http://schemas.microsoft.com/office/powerpoint/2010/main" val="208000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Subcutaneous Emphysema</a:t>
            </a:r>
            <a:endParaRPr lang="en-US" dirty="0"/>
          </a:p>
        </p:txBody>
      </p:sp>
      <p:pic>
        <p:nvPicPr>
          <p:cNvPr id="4" name="Picture 2" descr="http://www.trauma.org/images/image_library/chest0025c_thumb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030" y="2599765"/>
            <a:ext cx="4611528" cy="3458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4918" y="2599764"/>
            <a:ext cx="4248923" cy="3477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70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Tracheobronchial Injury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Pneumothorax</a:t>
            </a:r>
          </a:p>
          <a:p>
            <a:pPr lvl="1"/>
            <a:r>
              <a:rPr lang="en-US" dirty="0" smtClean="0"/>
              <a:t>Massive air leak &amp; collapsed lung</a:t>
            </a:r>
          </a:p>
          <a:p>
            <a:pPr lvl="1"/>
            <a:r>
              <a:rPr lang="en-US" dirty="0"/>
              <a:t>ICD </a:t>
            </a:r>
            <a:r>
              <a:rPr lang="en-US" dirty="0" err="1"/>
              <a:t>thoracostomy</a:t>
            </a:r>
            <a:endParaRPr lang="en-US" dirty="0"/>
          </a:p>
          <a:p>
            <a:pPr marL="228600" lvl="1" indent="0">
              <a:buNone/>
            </a:pPr>
            <a:endParaRPr lang="en-US" dirty="0" smtClean="0"/>
          </a:p>
          <a:p>
            <a:r>
              <a:rPr lang="en-US" dirty="0" smtClean="0"/>
              <a:t>No pneumothorax</a:t>
            </a:r>
          </a:p>
          <a:p>
            <a:pPr marL="457200" lvl="3">
              <a:spcBef>
                <a:spcPts val="2000"/>
              </a:spcBef>
            </a:pPr>
            <a:r>
              <a:rPr lang="en-US" dirty="0"/>
              <a:t>Late </a:t>
            </a:r>
            <a:r>
              <a:rPr lang="en-US" dirty="0" smtClean="0"/>
              <a:t>diagnosis</a:t>
            </a:r>
          </a:p>
          <a:p>
            <a:r>
              <a:rPr lang="en-US" dirty="0" err="1" smtClean="0"/>
              <a:t>Bronchoscopic</a:t>
            </a:r>
            <a:r>
              <a:rPr lang="en-US" dirty="0" smtClean="0"/>
              <a:t> guided intubation, if indicated</a:t>
            </a:r>
          </a:p>
          <a:p>
            <a:r>
              <a:rPr lang="en-US" dirty="0" smtClean="0"/>
              <a:t>Primary surgical repair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88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Oesophageal</a:t>
            </a:r>
            <a:r>
              <a:rPr lang="en-US" dirty="0" smtClean="0"/>
              <a:t> Perforation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Associated with penetrating injuries (crossing mediastinum)</a:t>
            </a:r>
          </a:p>
          <a:p>
            <a:r>
              <a:rPr lang="en-US" dirty="0" smtClean="0"/>
              <a:t>Initial CXR could be normal</a:t>
            </a:r>
          </a:p>
          <a:p>
            <a:r>
              <a:rPr lang="en-US" dirty="0" smtClean="0"/>
              <a:t>Water soluble contrast </a:t>
            </a:r>
            <a:r>
              <a:rPr lang="en-US" dirty="0" err="1" smtClean="0"/>
              <a:t>oesophagram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Mortality is high if diagnosed late</a:t>
            </a:r>
          </a:p>
          <a:p>
            <a:r>
              <a:rPr lang="en-US" dirty="0" smtClean="0"/>
              <a:t>Broad spectrum antibiotics and primary surgical repair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49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Diaphragmatic Rupture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6" y="2756646"/>
            <a:ext cx="3393784" cy="3491753"/>
          </a:xfrm>
        </p:spPr>
        <p:txBody>
          <a:bodyPr/>
          <a:lstStyle/>
          <a:p>
            <a:r>
              <a:rPr lang="en-US" dirty="0" smtClean="0"/>
              <a:t>Blunt abdominal trauma</a:t>
            </a:r>
          </a:p>
          <a:p>
            <a:r>
              <a:rPr lang="en-US" dirty="0" smtClean="0"/>
              <a:t>High index of suspicion</a:t>
            </a:r>
          </a:p>
          <a:p>
            <a:r>
              <a:rPr lang="en-US" dirty="0" smtClean="0"/>
              <a:t>Auscultation of chest</a:t>
            </a:r>
          </a:p>
          <a:p>
            <a:r>
              <a:rPr lang="en-US" dirty="0" smtClean="0"/>
              <a:t>CXR, CT</a:t>
            </a:r>
          </a:p>
          <a:p>
            <a:r>
              <a:rPr lang="en-US" dirty="0" smtClean="0"/>
              <a:t>Mainly left</a:t>
            </a:r>
          </a:p>
          <a:p>
            <a:r>
              <a:rPr lang="en-US" dirty="0" smtClean="0"/>
              <a:t>Laparotomy &lt;&gt; thoracotomy</a:t>
            </a:r>
          </a:p>
        </p:txBody>
      </p:sp>
      <p:pic>
        <p:nvPicPr>
          <p:cNvPr id="4" name="Picture 5" descr="npo0004d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709" y="2599765"/>
            <a:ext cx="5166133" cy="387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384902" y="5828034"/>
            <a:ext cx="4339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IF PATIENT IS STABLE, DO NOT INSERT </a:t>
            </a:r>
            <a:r>
              <a:rPr lang="en-US" b="1" dirty="0" smtClean="0">
                <a:solidFill>
                  <a:srgbClr val="FF0000"/>
                </a:solidFill>
              </a:rPr>
              <a:t>ICD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DO </a:t>
            </a:r>
            <a:r>
              <a:rPr lang="en-US" b="1" dirty="0">
                <a:solidFill>
                  <a:srgbClr val="FF0000"/>
                </a:solidFill>
              </a:rPr>
              <a:t>CXR FIRST</a:t>
            </a:r>
          </a:p>
        </p:txBody>
      </p:sp>
    </p:spTree>
    <p:extLst>
      <p:ext uri="{BB962C8B-B14F-4D97-AF65-F5344CB8AC3E}">
        <p14:creationId xmlns:p14="http://schemas.microsoft.com/office/powerpoint/2010/main" val="163946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Myocardial Contusion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Associated with fracture sternum</a:t>
            </a:r>
          </a:p>
          <a:p>
            <a:r>
              <a:rPr lang="en-US" dirty="0" smtClean="0"/>
              <a:t>Serial ECG</a:t>
            </a:r>
          </a:p>
          <a:p>
            <a:pPr lvl="1"/>
            <a:r>
              <a:rPr lang="en-US" dirty="0"/>
              <a:t>Frequent </a:t>
            </a:r>
            <a:r>
              <a:rPr lang="en-US" dirty="0" err="1" smtClean="0"/>
              <a:t>ectopics</a:t>
            </a:r>
            <a:endParaRPr lang="en-US" dirty="0" smtClean="0"/>
          </a:p>
          <a:p>
            <a:pPr lvl="1"/>
            <a:r>
              <a:rPr lang="en-US" dirty="0" smtClean="0"/>
              <a:t>Heart block</a:t>
            </a:r>
            <a:endParaRPr lang="en-US" dirty="0"/>
          </a:p>
          <a:p>
            <a:pPr lvl="1"/>
            <a:r>
              <a:rPr lang="en-US" dirty="0"/>
              <a:t>ST </a:t>
            </a:r>
            <a:r>
              <a:rPr lang="en-US" dirty="0" smtClean="0"/>
              <a:t>elevation</a:t>
            </a:r>
          </a:p>
          <a:p>
            <a:r>
              <a:rPr lang="en-US" dirty="0" smtClean="0"/>
              <a:t>Serial Troponin</a:t>
            </a:r>
          </a:p>
        </p:txBody>
      </p:sp>
      <p:sp>
        <p:nvSpPr>
          <p:cNvPr id="4" name="Right Brace 3"/>
          <p:cNvSpPr/>
          <p:nvPr/>
        </p:nvSpPr>
        <p:spPr>
          <a:xfrm>
            <a:off x="2794000" y="3428999"/>
            <a:ext cx="834571" cy="1850571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755571" y="4082143"/>
            <a:ext cx="431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negative, discharge; otherwise admit and echocardiogram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03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Myocardial Rupture &amp; Penetrating Injuries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6" y="2756646"/>
            <a:ext cx="3798478" cy="3719287"/>
          </a:xfrm>
        </p:spPr>
        <p:txBody>
          <a:bodyPr/>
          <a:lstStyle/>
          <a:p>
            <a:r>
              <a:rPr lang="en-US" dirty="0" smtClean="0"/>
              <a:t>Arrest or Shock with no response to resuscitation</a:t>
            </a:r>
          </a:p>
          <a:p>
            <a:r>
              <a:rPr lang="en-US" dirty="0" smtClean="0"/>
              <a:t>Exsanguination &lt;&gt; </a:t>
            </a:r>
            <a:r>
              <a:rPr lang="en-US" dirty="0" err="1" smtClean="0"/>
              <a:t>tamponade</a:t>
            </a:r>
            <a:endParaRPr lang="en-US" dirty="0" smtClean="0"/>
          </a:p>
          <a:p>
            <a:r>
              <a:rPr lang="en-US" dirty="0" smtClean="0"/>
              <a:t>ED thoracotomy</a:t>
            </a:r>
          </a:p>
          <a:p>
            <a:r>
              <a:rPr lang="en-US" dirty="0" smtClean="0"/>
              <a:t>Finger occlusion, Foley catheter or vascular clamp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6043" y="2631032"/>
            <a:ext cx="4633054" cy="38449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799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 of Trauma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885" y="2644178"/>
            <a:ext cx="2470032" cy="282687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15926" y="2756646"/>
            <a:ext cx="3700794" cy="3491753"/>
          </a:xfrm>
        </p:spPr>
        <p:txBody>
          <a:bodyPr>
            <a:normAutofit/>
          </a:bodyPr>
          <a:lstStyle/>
          <a:p>
            <a:r>
              <a:rPr lang="en-US" dirty="0" smtClean="0"/>
              <a:t>Penetrating </a:t>
            </a:r>
            <a:r>
              <a:rPr lang="en-US" dirty="0" smtClean="0">
                <a:sym typeface="Wingdings"/>
              </a:rPr>
              <a:t> Intervention</a:t>
            </a:r>
            <a:endParaRPr lang="en-US" dirty="0" smtClean="0"/>
          </a:p>
          <a:p>
            <a:pPr lvl="1"/>
            <a:r>
              <a:rPr lang="en-US" dirty="0"/>
              <a:t>Low energy</a:t>
            </a:r>
          </a:p>
          <a:p>
            <a:pPr lvl="1"/>
            <a:r>
              <a:rPr lang="en-US" dirty="0"/>
              <a:t>High energy: cavitation</a:t>
            </a:r>
          </a:p>
          <a:p>
            <a:pPr marL="2286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Crossing </a:t>
            </a:r>
            <a:r>
              <a:rPr lang="en-US" dirty="0"/>
              <a:t>mediastinum</a:t>
            </a:r>
          </a:p>
          <a:p>
            <a:pPr lvl="1"/>
            <a:r>
              <a:rPr lang="en-US" dirty="0"/>
              <a:t>None Crossing </a:t>
            </a:r>
            <a:r>
              <a:rPr lang="en-US" dirty="0" smtClean="0"/>
              <a:t>mediastinum</a:t>
            </a:r>
          </a:p>
          <a:p>
            <a:pPr lvl="1"/>
            <a:endParaRPr lang="en-US" dirty="0"/>
          </a:p>
          <a:p>
            <a:r>
              <a:rPr lang="en-US" dirty="0" smtClean="0"/>
              <a:t>Blunt </a:t>
            </a:r>
            <a:r>
              <a:rPr lang="en-US" dirty="0" smtClean="0">
                <a:sym typeface="Wingdings"/>
              </a:rPr>
              <a:t> CT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124" y="2650259"/>
            <a:ext cx="2553761" cy="282078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4814468" y="3600843"/>
            <a:ext cx="1214083" cy="1060713"/>
          </a:xfrm>
          <a:prstGeom prst="rect">
            <a:avLst/>
          </a:prstGeom>
          <a:noFill/>
          <a:ln w="38100" cmpd="sng"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34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Cardiac </a:t>
            </a:r>
            <a:r>
              <a:rPr lang="en-US" dirty="0" err="1" smtClean="0"/>
              <a:t>Tamponade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Beck’s triad</a:t>
            </a:r>
          </a:p>
          <a:p>
            <a:pPr lvl="1"/>
            <a:r>
              <a:rPr lang="en-US" dirty="0"/>
              <a:t>Hypotension</a:t>
            </a:r>
          </a:p>
          <a:p>
            <a:pPr lvl="1"/>
            <a:r>
              <a:rPr lang="en-US" dirty="0"/>
              <a:t>Raised JVP</a:t>
            </a:r>
          </a:p>
          <a:p>
            <a:pPr lvl="1"/>
            <a:r>
              <a:rPr lang="en-US" dirty="0"/>
              <a:t>Muffled heart </a:t>
            </a:r>
            <a:r>
              <a:rPr lang="en-US" dirty="0" smtClean="0"/>
              <a:t>sounds</a:t>
            </a:r>
          </a:p>
          <a:p>
            <a:r>
              <a:rPr lang="en-US" dirty="0" smtClean="0"/>
              <a:t>Bedside echo</a:t>
            </a:r>
          </a:p>
          <a:p>
            <a:r>
              <a:rPr lang="en-US" dirty="0" err="1" smtClean="0"/>
              <a:t>Pericardiocentesis</a:t>
            </a:r>
            <a:r>
              <a:rPr lang="en-US" dirty="0" smtClean="0"/>
              <a:t> &lt;&gt; thoracotomy</a:t>
            </a:r>
          </a:p>
        </p:txBody>
      </p:sp>
    </p:spTree>
    <p:extLst>
      <p:ext uri="{BB962C8B-B14F-4D97-AF65-F5344CB8AC3E}">
        <p14:creationId xmlns:p14="http://schemas.microsoft.com/office/powerpoint/2010/main" val="76190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Aortic Injury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15926" y="2756646"/>
            <a:ext cx="3670468" cy="3491753"/>
          </a:xfrm>
        </p:spPr>
        <p:txBody>
          <a:bodyPr>
            <a:normAutofit/>
          </a:bodyPr>
          <a:lstStyle/>
          <a:p>
            <a:r>
              <a:rPr lang="en-US" dirty="0" smtClean="0"/>
              <a:t>Associated with deceleration injury</a:t>
            </a:r>
          </a:p>
          <a:p>
            <a:r>
              <a:rPr lang="en-US" dirty="0"/>
              <a:t>High index of </a:t>
            </a:r>
            <a:r>
              <a:rPr lang="en-US" dirty="0" smtClean="0"/>
              <a:t>suspicion</a:t>
            </a:r>
          </a:p>
          <a:p>
            <a:r>
              <a:rPr lang="en-US" dirty="0" smtClean="0"/>
              <a:t>CXR, CT, TOE</a:t>
            </a:r>
          </a:p>
          <a:p>
            <a:r>
              <a:rPr lang="en-US" dirty="0" smtClean="0"/>
              <a:t>If BP is high, control it with Labetalol or </a:t>
            </a:r>
            <a:r>
              <a:rPr lang="en-US" dirty="0" err="1" smtClean="0"/>
              <a:t>Ismolol</a:t>
            </a:r>
            <a:endParaRPr lang="en-US" dirty="0" smtClean="0"/>
          </a:p>
          <a:p>
            <a:r>
              <a:rPr lang="en-US" dirty="0" smtClean="0"/>
              <a:t>Surgical repair or TEVAR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7683" y="2599764"/>
            <a:ext cx="4517833" cy="3901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89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ICD Insertion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6" y="2756646"/>
            <a:ext cx="4189218" cy="3491753"/>
          </a:xfrm>
        </p:spPr>
        <p:txBody>
          <a:bodyPr>
            <a:normAutofit/>
          </a:bodyPr>
          <a:lstStyle/>
          <a:p>
            <a:r>
              <a:rPr lang="en-US" dirty="0" smtClean="0"/>
              <a:t>Safe triangle: anterior axillary line, posterior axillary line &amp; nipple</a:t>
            </a:r>
          </a:p>
          <a:p>
            <a:r>
              <a:rPr lang="en-US" dirty="0" smtClean="0"/>
              <a:t>Generous skin cut</a:t>
            </a:r>
          </a:p>
          <a:p>
            <a:r>
              <a:rPr lang="en-US" dirty="0" smtClean="0"/>
              <a:t>No trocar, use finger &amp; Robert to guide the drain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8278" y="2599764"/>
            <a:ext cx="4709062" cy="35272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686" y="5657896"/>
            <a:ext cx="4339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IF PATIENT IS STABLE, DO NOT INSERT </a:t>
            </a:r>
            <a:r>
              <a:rPr lang="en-US" b="1" dirty="0" smtClean="0">
                <a:solidFill>
                  <a:srgbClr val="FF0000"/>
                </a:solidFill>
              </a:rPr>
              <a:t>ICD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DO </a:t>
            </a:r>
            <a:r>
              <a:rPr lang="en-US" b="1" dirty="0">
                <a:solidFill>
                  <a:srgbClr val="FF0000"/>
                </a:solidFill>
              </a:rPr>
              <a:t>CXR FIRST</a:t>
            </a:r>
          </a:p>
        </p:txBody>
      </p:sp>
    </p:spTree>
    <p:extLst>
      <p:ext uri="{BB962C8B-B14F-4D97-AF65-F5344CB8AC3E}">
        <p14:creationId xmlns:p14="http://schemas.microsoft.com/office/powerpoint/2010/main" val="215566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Emergency Department Thoracotomy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4147353" cy="3491753"/>
          </a:xfrm>
        </p:spPr>
        <p:txBody>
          <a:bodyPr/>
          <a:lstStyle/>
          <a:p>
            <a:r>
              <a:rPr lang="en-US" dirty="0" smtClean="0"/>
              <a:t>Indications:</a:t>
            </a:r>
          </a:p>
          <a:p>
            <a:pPr lvl="1"/>
            <a:r>
              <a:rPr lang="en-US" dirty="0"/>
              <a:t>Witnessed cardiac arrest</a:t>
            </a:r>
          </a:p>
          <a:p>
            <a:pPr lvl="2"/>
            <a:r>
              <a:rPr lang="en-US" dirty="0"/>
              <a:t>CPR &lt;15 min in penetrating trauma</a:t>
            </a:r>
          </a:p>
          <a:p>
            <a:pPr lvl="2"/>
            <a:r>
              <a:rPr lang="en-US" dirty="0"/>
              <a:t>CPR &lt; 5 min in blunt trauma</a:t>
            </a:r>
          </a:p>
          <a:p>
            <a:pPr lvl="1"/>
            <a:r>
              <a:rPr lang="en-US" dirty="0"/>
              <a:t>Retractable </a:t>
            </a:r>
            <a:r>
              <a:rPr lang="en-US" dirty="0" smtClean="0"/>
              <a:t>shock</a:t>
            </a:r>
          </a:p>
          <a:p>
            <a:pPr lvl="2"/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838548" y="2756646"/>
            <a:ext cx="4147353" cy="34917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Char char="l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85000"/>
                  <a:lumOff val="15000"/>
                </a:schemeClr>
              </a:buClr>
              <a:buSzPct val="70000"/>
              <a:buFont typeface="Wingdings" pitchFamily="2" charset="2"/>
              <a:buChar char="l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Char char="l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85000"/>
                  <a:lumOff val="15000"/>
                </a:schemeClr>
              </a:buClr>
              <a:buSzPct val="70000"/>
              <a:buFont typeface="Wingdings" pitchFamily="2" charset="2"/>
              <a:buChar char="l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Char char="l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tx1">
                  <a:lumMod val="85000"/>
                  <a:lumOff val="15000"/>
                </a:schemeClr>
              </a:buClr>
              <a:buSzPct val="70000"/>
              <a:buFont typeface="Wingdings" pitchFamily="2" charset="2"/>
              <a:buChar char="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Char char="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tx1">
                  <a:lumMod val="85000"/>
                  <a:lumOff val="15000"/>
                </a:schemeClr>
              </a:buClr>
              <a:buSzPct val="70000"/>
              <a:buFont typeface="Wingdings" pitchFamily="2" charset="2"/>
              <a:buChar char="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Char char="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Rational:</a:t>
            </a:r>
          </a:p>
          <a:p>
            <a:pPr lvl="1"/>
            <a:r>
              <a:rPr lang="en-US" dirty="0"/>
              <a:t>Release of cardiac </a:t>
            </a:r>
            <a:r>
              <a:rPr lang="en-US" dirty="0" err="1"/>
              <a:t>tamponade</a:t>
            </a:r>
            <a:endParaRPr lang="en-US" dirty="0"/>
          </a:p>
          <a:p>
            <a:pPr lvl="1"/>
            <a:r>
              <a:rPr lang="en-US" dirty="0"/>
              <a:t>Perform open CPR</a:t>
            </a:r>
          </a:p>
          <a:p>
            <a:pPr lvl="1"/>
            <a:r>
              <a:rPr lang="en-US" dirty="0"/>
              <a:t>Repair cardiac injuries</a:t>
            </a:r>
          </a:p>
          <a:p>
            <a:pPr lvl="1"/>
            <a:r>
              <a:rPr lang="en-US" dirty="0"/>
              <a:t>Apply clamp into thoracic aorta</a:t>
            </a:r>
          </a:p>
          <a:p>
            <a:pPr lvl="1"/>
            <a:r>
              <a:rPr lang="en-US" dirty="0"/>
              <a:t>Apply clamp into lung hilum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Outcome:</a:t>
            </a:r>
          </a:p>
          <a:p>
            <a:pPr marL="0" indent="0">
              <a:buNone/>
            </a:pPr>
            <a:r>
              <a:rPr lang="en-US" dirty="0" smtClean="0"/>
              <a:t>Survival 5-50%</a:t>
            </a:r>
          </a:p>
          <a:p>
            <a:pPr marL="228600" lvl="1" indent="0">
              <a:buNone/>
            </a:pPr>
            <a:endParaRPr lang="en-US" dirty="0" smtClean="0"/>
          </a:p>
          <a:p>
            <a:endParaRPr lang="en-US" dirty="0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15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6" y="2756646"/>
            <a:ext cx="3426338" cy="3491753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AUSCULTATE</a:t>
            </a:r>
          </a:p>
          <a:p>
            <a:r>
              <a:rPr lang="en-US" dirty="0" smtClean="0"/>
              <a:t>High flow O2</a:t>
            </a:r>
          </a:p>
          <a:p>
            <a:r>
              <a:rPr lang="en-US" dirty="0" smtClean="0"/>
              <a:t>RSI if indicated</a:t>
            </a:r>
          </a:p>
          <a:p>
            <a:r>
              <a:rPr lang="en-US" dirty="0" smtClean="0"/>
              <a:t>Poor quality CXR </a:t>
            </a:r>
            <a:r>
              <a:rPr lang="en-US" dirty="0" smtClean="0">
                <a:sym typeface="Wingdings"/>
              </a:rPr>
              <a:t> CT</a:t>
            </a:r>
          </a:p>
          <a:p>
            <a:pPr marL="228600" lvl="1">
              <a:spcBef>
                <a:spcPts val="2000"/>
              </a:spcBef>
              <a:buClr>
                <a:schemeClr val="tx1">
                  <a:lumMod val="50000"/>
                  <a:lumOff val="50000"/>
                </a:schemeClr>
              </a:buClr>
            </a:pPr>
            <a:r>
              <a:rPr lang="en-US" dirty="0"/>
              <a:t>Stable </a:t>
            </a:r>
            <a:r>
              <a:rPr lang="en-US" dirty="0">
                <a:sym typeface="Wingdings"/>
              </a:rPr>
              <a:t></a:t>
            </a:r>
            <a:r>
              <a:rPr lang="en-US" dirty="0"/>
              <a:t>CT, unstable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err="1" smtClean="0">
                <a:sym typeface="Wingdings"/>
              </a:rPr>
              <a:t>Resus</a:t>
            </a:r>
            <a:r>
              <a:rPr lang="en-US" dirty="0" smtClean="0">
                <a:sym typeface="Wingdings"/>
              </a:rPr>
              <a:t> + </a:t>
            </a:r>
            <a:r>
              <a:rPr lang="en-US" dirty="0" smtClean="0"/>
              <a:t>OR</a:t>
            </a:r>
          </a:p>
          <a:p>
            <a:r>
              <a:rPr lang="en-US" dirty="0" smtClean="0"/>
              <a:t>Analgesia</a:t>
            </a:r>
          </a:p>
          <a:p>
            <a:r>
              <a:rPr lang="en-US" dirty="0"/>
              <a:t>Bronchial </a:t>
            </a:r>
            <a:r>
              <a:rPr lang="en-US" dirty="0" smtClean="0"/>
              <a:t>lavage</a:t>
            </a:r>
          </a:p>
          <a:p>
            <a:r>
              <a:rPr lang="en-US" dirty="0" smtClean="0"/>
              <a:t>Physiotherapy</a:t>
            </a:r>
          </a:p>
        </p:txBody>
      </p:sp>
      <p:pic>
        <p:nvPicPr>
          <p:cNvPr id="4" name="Picture 5" descr="npo00047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2263" y="2601913"/>
            <a:ext cx="5118317" cy="3860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582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 to Take Home</a:t>
            </a:r>
            <a:endParaRPr lang="en-US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15925" y="2756646"/>
            <a:ext cx="8308975" cy="29649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b="1" dirty="0">
                <a:solidFill>
                  <a:srgbClr val="FF0000"/>
                </a:solidFill>
              </a:rPr>
              <a:t>IF PATIENT IS STABLE, DO NOT INSERT </a:t>
            </a:r>
            <a:r>
              <a:rPr lang="en-US" b="1" dirty="0" smtClean="0">
                <a:solidFill>
                  <a:srgbClr val="FF0000"/>
                </a:solidFill>
              </a:rPr>
              <a:t>ICD. DO </a:t>
            </a:r>
            <a:r>
              <a:rPr lang="en-US" b="1" dirty="0">
                <a:solidFill>
                  <a:srgbClr val="FF0000"/>
                </a:solidFill>
              </a:rPr>
              <a:t>CXR </a:t>
            </a:r>
            <a:r>
              <a:rPr lang="en-US" b="1" dirty="0" smtClean="0">
                <a:solidFill>
                  <a:srgbClr val="FF0000"/>
                </a:solidFill>
              </a:rPr>
              <a:t>FIRST</a:t>
            </a:r>
            <a:endParaRPr lang="en-US" b="1" dirty="0">
              <a:solidFill>
                <a:srgbClr val="FF0000"/>
              </a:solidFill>
            </a:endParaRPr>
          </a:p>
          <a:p>
            <a:pPr>
              <a:buFont typeface="Arial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DO NOT SEND UNSTABLE PATIENT TO RADIOLOGY DEPRTMENT</a:t>
            </a:r>
            <a:endParaRPr lang="en-US" b="1" dirty="0">
              <a:solidFill>
                <a:srgbClr val="FF0000"/>
              </a:solidFill>
            </a:endParaRPr>
          </a:p>
          <a:p>
            <a:pPr>
              <a:buFont typeface="Arial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ED THORACOTOMY CAN SAFE LIFE</a:t>
            </a:r>
          </a:p>
          <a:p>
            <a:pPr>
              <a:buFont typeface="Arial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CONTINUE TO MONITOR PATIENT AFTER INITIAL EVALUATION &amp; INTERVENTION. DOES THIS PATIENT NEEDS AN ICU BED?</a:t>
            </a:r>
          </a:p>
          <a:p>
            <a:pPr>
              <a:buFont typeface="Arial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ANALGESIA &amp; CHEST PHYSIOTHERPAY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77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A</a:t>
            </a:r>
            <a:r>
              <a:rPr lang="en-US" sz="3200" dirty="0" smtClean="0">
                <a:solidFill>
                  <a:srgbClr val="FF0000"/>
                </a:solidFill>
              </a:rPr>
              <a:t>B</a:t>
            </a:r>
            <a:r>
              <a:rPr lang="en-US" sz="3200" dirty="0" smtClean="0"/>
              <a:t>C</a:t>
            </a:r>
          </a:p>
          <a:p>
            <a:endParaRPr lang="en-US" dirty="0"/>
          </a:p>
          <a:p>
            <a:r>
              <a:rPr lang="en-US" dirty="0" smtClean="0"/>
              <a:t>Hypoventilation &amp; Hypoxia are killers</a:t>
            </a:r>
          </a:p>
          <a:p>
            <a:r>
              <a:rPr lang="en-US" dirty="0" smtClean="0"/>
              <a:t>Injuries may develop over time and may become life threatening</a:t>
            </a:r>
          </a:p>
          <a:p>
            <a:r>
              <a:rPr lang="en-US" dirty="0" smtClean="0"/>
              <a:t>Reassessment important especially if the condition is deteriorate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43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Survey		Secondary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6" y="2756646"/>
            <a:ext cx="3310054" cy="3491753"/>
          </a:xfrm>
        </p:spPr>
        <p:txBody>
          <a:bodyPr/>
          <a:lstStyle/>
          <a:p>
            <a:r>
              <a:rPr lang="en-US" dirty="0" smtClean="0"/>
              <a:t>Tension pneumothorax</a:t>
            </a:r>
          </a:p>
          <a:p>
            <a:r>
              <a:rPr lang="en-US" dirty="0" smtClean="0"/>
              <a:t>Open pneumothorax</a:t>
            </a:r>
          </a:p>
          <a:p>
            <a:r>
              <a:rPr lang="en-US" dirty="0"/>
              <a:t>Massive </a:t>
            </a:r>
            <a:r>
              <a:rPr lang="en-US" dirty="0" err="1" smtClean="0"/>
              <a:t>haemothorax</a:t>
            </a:r>
            <a:endParaRPr lang="en-US" dirty="0" smtClean="0"/>
          </a:p>
          <a:p>
            <a:r>
              <a:rPr lang="en-US" dirty="0" smtClean="0"/>
              <a:t>Cardiac </a:t>
            </a:r>
            <a:r>
              <a:rPr lang="en-US" dirty="0" err="1" smtClean="0"/>
              <a:t>tamponade</a:t>
            </a:r>
            <a:endParaRPr 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54891" y="2755519"/>
            <a:ext cx="3310054" cy="34917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20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Char char="l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85000"/>
                  <a:lumOff val="15000"/>
                </a:schemeClr>
              </a:buClr>
              <a:buSzPct val="70000"/>
              <a:buFont typeface="Wingdings" pitchFamily="2" charset="2"/>
              <a:buChar char="l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Char char="l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85000"/>
                  <a:lumOff val="15000"/>
                </a:schemeClr>
              </a:buClr>
              <a:buSzPct val="70000"/>
              <a:buFont typeface="Wingdings" pitchFamily="2" charset="2"/>
              <a:buChar char="l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Char char="l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tx1">
                  <a:lumMod val="85000"/>
                  <a:lumOff val="15000"/>
                </a:schemeClr>
              </a:buClr>
              <a:buSzPct val="70000"/>
              <a:buFont typeface="Wingdings" pitchFamily="2" charset="2"/>
              <a:buChar char="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Char char="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tx1">
                  <a:lumMod val="85000"/>
                  <a:lumOff val="15000"/>
                </a:schemeClr>
              </a:buClr>
              <a:buSzPct val="70000"/>
              <a:buFont typeface="Wingdings" pitchFamily="2" charset="2"/>
              <a:buChar char="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Char char="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Facture ribs &amp; flail chest</a:t>
            </a:r>
          </a:p>
          <a:p>
            <a:r>
              <a:rPr lang="en-US" dirty="0" smtClean="0"/>
              <a:t>Simple pneumothorax</a:t>
            </a:r>
          </a:p>
          <a:p>
            <a:r>
              <a:rPr lang="en-US" dirty="0" smtClean="0"/>
              <a:t>Simple </a:t>
            </a:r>
            <a:r>
              <a:rPr lang="en-US" dirty="0" err="1" smtClean="0"/>
              <a:t>haemothorax</a:t>
            </a:r>
            <a:endParaRPr lang="en-US" dirty="0" smtClean="0"/>
          </a:p>
          <a:p>
            <a:r>
              <a:rPr lang="en-US" dirty="0"/>
              <a:t>Lung </a:t>
            </a:r>
            <a:r>
              <a:rPr lang="en-US" dirty="0" smtClean="0"/>
              <a:t>contusion</a:t>
            </a:r>
          </a:p>
          <a:p>
            <a:r>
              <a:rPr lang="en-US" dirty="0" smtClean="0"/>
              <a:t>Blunt myocardial injury</a:t>
            </a:r>
          </a:p>
          <a:p>
            <a:r>
              <a:rPr lang="en-US" dirty="0"/>
              <a:t>Blunt aortic </a:t>
            </a:r>
            <a:r>
              <a:rPr lang="en-US" dirty="0" smtClean="0"/>
              <a:t>injury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06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Fracture Ribs, </a:t>
            </a:r>
            <a:r>
              <a:rPr lang="en-US" dirty="0" err="1" smtClean="0"/>
              <a:t>Clavical</a:t>
            </a:r>
            <a:r>
              <a:rPr lang="en-US" dirty="0" smtClean="0"/>
              <a:t> &amp; Sternum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4063623" cy="349175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Not much of a problem, but associated injuries to soft tissue do matter (major vessels, lung, liver, spleen)</a:t>
            </a:r>
          </a:p>
          <a:p>
            <a:r>
              <a:rPr lang="en-US" dirty="0" smtClean="0"/>
              <a:t>Analgesia</a:t>
            </a:r>
          </a:p>
          <a:p>
            <a:r>
              <a:rPr lang="en-US" dirty="0" smtClean="0"/>
              <a:t>O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Look for associated soft tissues injuries</a:t>
            </a:r>
          </a:p>
          <a:p>
            <a:r>
              <a:rPr lang="en-US" dirty="0" smtClean="0"/>
              <a:t>Physiotherapy</a:t>
            </a:r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9548" y="2599765"/>
            <a:ext cx="4370633" cy="315041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4384902" y="5750183"/>
            <a:ext cx="4339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IF PATIENT IS STABLE, DO NOT INSERT </a:t>
            </a:r>
            <a:r>
              <a:rPr lang="en-US" b="1" dirty="0" smtClean="0">
                <a:solidFill>
                  <a:srgbClr val="FF0000"/>
                </a:solidFill>
              </a:rPr>
              <a:t>ICD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DO </a:t>
            </a:r>
            <a:r>
              <a:rPr lang="en-US" b="1" dirty="0">
                <a:solidFill>
                  <a:srgbClr val="FF0000"/>
                </a:solidFill>
              </a:rPr>
              <a:t>CXR FIRST</a:t>
            </a:r>
          </a:p>
        </p:txBody>
      </p:sp>
    </p:spTree>
    <p:extLst>
      <p:ext uri="{BB962C8B-B14F-4D97-AF65-F5344CB8AC3E}">
        <p14:creationId xmlns:p14="http://schemas.microsoft.com/office/powerpoint/2010/main" val="343086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Flail Chest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6" y="2756646"/>
            <a:ext cx="2859968" cy="3491753"/>
          </a:xfrm>
        </p:spPr>
        <p:txBody>
          <a:bodyPr/>
          <a:lstStyle/>
          <a:p>
            <a:r>
              <a:rPr lang="en-US" dirty="0" smtClean="0"/>
              <a:t>Associated lung contusion &amp; pain</a:t>
            </a:r>
            <a:endParaRPr lang="en-US" dirty="0"/>
          </a:p>
          <a:p>
            <a:r>
              <a:rPr lang="en-US" dirty="0"/>
              <a:t>Cover with bulky </a:t>
            </a:r>
            <a:r>
              <a:rPr lang="en-US" dirty="0" smtClean="0"/>
              <a:t>dressing</a:t>
            </a:r>
          </a:p>
          <a:p>
            <a:r>
              <a:rPr lang="en-US" dirty="0" smtClean="0"/>
              <a:t>30-40% will need mechanical ventilation</a:t>
            </a:r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503" y="2599764"/>
            <a:ext cx="4496992" cy="38976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995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Pneumothorax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2863495" cy="3491753"/>
          </a:xfrm>
        </p:spPr>
        <p:txBody>
          <a:bodyPr/>
          <a:lstStyle/>
          <a:p>
            <a:r>
              <a:rPr lang="en-US" dirty="0" smtClean="0"/>
              <a:t>Type:</a:t>
            </a:r>
          </a:p>
          <a:p>
            <a:pPr lvl="1"/>
            <a:r>
              <a:rPr lang="en-US" dirty="0"/>
              <a:t>Closed</a:t>
            </a:r>
          </a:p>
          <a:p>
            <a:pPr lvl="1"/>
            <a:r>
              <a:rPr lang="en-US" dirty="0"/>
              <a:t>Open</a:t>
            </a:r>
          </a:p>
          <a:p>
            <a:pPr lvl="1"/>
            <a:r>
              <a:rPr lang="en-US" dirty="0" smtClean="0"/>
              <a:t>Tension</a:t>
            </a:r>
          </a:p>
          <a:p>
            <a:r>
              <a:rPr lang="en-US" dirty="0" smtClean="0"/>
              <a:t>Treatment:</a:t>
            </a:r>
          </a:p>
          <a:p>
            <a:pPr lvl="1"/>
            <a:r>
              <a:rPr lang="en-US" dirty="0" smtClean="0"/>
              <a:t>Observation</a:t>
            </a:r>
          </a:p>
          <a:p>
            <a:pPr lvl="1"/>
            <a:r>
              <a:rPr lang="en-US" dirty="0" smtClean="0"/>
              <a:t>Needle </a:t>
            </a:r>
            <a:r>
              <a:rPr lang="en-US" dirty="0" err="1" smtClean="0"/>
              <a:t>thoracostomy</a:t>
            </a:r>
            <a:endParaRPr lang="en-US" dirty="0" smtClean="0"/>
          </a:p>
          <a:p>
            <a:pPr lvl="1"/>
            <a:r>
              <a:rPr lang="en-US" dirty="0" smtClean="0"/>
              <a:t>ICD </a:t>
            </a:r>
            <a:r>
              <a:rPr lang="en-US" dirty="0" err="1" smtClean="0"/>
              <a:t>thoracostomy</a:t>
            </a:r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0063" y="2599765"/>
            <a:ext cx="4022072" cy="37924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622137" y="5745862"/>
            <a:ext cx="4339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IF PATIENT IS STABLE, DO NOT INSERT </a:t>
            </a:r>
            <a:r>
              <a:rPr lang="en-US" b="1" dirty="0" smtClean="0">
                <a:solidFill>
                  <a:srgbClr val="FF0000"/>
                </a:solidFill>
              </a:rPr>
              <a:t>ICD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DO </a:t>
            </a:r>
            <a:r>
              <a:rPr lang="en-US" b="1" dirty="0">
                <a:solidFill>
                  <a:srgbClr val="FF0000"/>
                </a:solidFill>
              </a:rPr>
              <a:t>CXR FIRST</a:t>
            </a:r>
          </a:p>
        </p:txBody>
      </p:sp>
    </p:spTree>
    <p:extLst>
      <p:ext uri="{BB962C8B-B14F-4D97-AF65-F5344CB8AC3E}">
        <p14:creationId xmlns:p14="http://schemas.microsoft.com/office/powerpoint/2010/main" val="42922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Pneumothorax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Small ones, visible only on CT </a:t>
            </a:r>
            <a:r>
              <a:rPr lang="en-US" dirty="0">
                <a:sym typeface="Wingdings"/>
              </a:rPr>
              <a:t> observe</a:t>
            </a:r>
          </a:p>
          <a:p>
            <a:r>
              <a:rPr lang="en-US" dirty="0" smtClean="0"/>
              <a:t>Most of them need ICD</a:t>
            </a:r>
          </a:p>
          <a:p>
            <a:r>
              <a:rPr lang="en-US" dirty="0" smtClean="0">
                <a:sym typeface="Wingdings"/>
              </a:rPr>
              <a:t>Multiple trauma, ventilation or travel  ICD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77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Pneumothorax</a:t>
            </a:r>
            <a:endParaRPr lang="en-US" dirty="0"/>
          </a:p>
        </p:txBody>
      </p:sp>
      <p:pic>
        <p:nvPicPr>
          <p:cNvPr id="4" name="Content Placeholder 3" descr="open pneumothorax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78" b="219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4725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po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Expo">
      <a:majorFont>
        <a:latin typeface="Calibri"/>
        <a:ea typeface=""/>
        <a:cs typeface=""/>
        <a:font script="Jpan" typeface="ＭＳ ゴシック"/>
      </a:majorFont>
      <a:minorFont>
        <a:latin typeface="Calibri"/>
        <a:ea typeface=""/>
        <a:cs typeface=""/>
        <a:font script="Jpan" typeface="ＭＳ ゴシック"/>
      </a:minorFont>
    </a:fontScheme>
    <a:fmtScheme name="Expo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3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93000"/>
                <a:satMod val="130000"/>
              </a:schemeClr>
            </a:gs>
            <a:gs pos="60000">
              <a:schemeClr val="phClr">
                <a:tint val="80000"/>
                <a:shade val="93000"/>
                <a:satMod val="130000"/>
              </a:schemeClr>
            </a:gs>
            <a:gs pos="100000">
              <a:schemeClr val="phClr">
                <a:tint val="50000"/>
                <a:shade val="94000"/>
                <a:alpha val="100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34925" cap="flat" cmpd="sng" algn="ctr"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86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C0C0C0">
                <a:alpha val="75000"/>
              </a:srgbClr>
            </a:innerShdw>
            <a:outerShdw blurRad="63500" dist="38100" dir="5400000" sx="105000" sy="105000" algn="br" rotWithShape="0">
              <a:srgbClr val="000000">
                <a:alpha val="30000"/>
              </a:srgbClr>
            </a:outerShdw>
          </a:effectLst>
        </a:effectStyle>
        <a:effectStyle>
          <a:effectLst>
            <a:innerShdw blurRad="50800" dist="25400" dir="16200000">
              <a:srgbClr val="C0C0C0">
                <a:alpha val="75000"/>
              </a:srgbClr>
            </a:innerShdw>
            <a:reflection blurRad="63500" stA="40000" endPos="50000" dist="127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Expo.thmx</Template>
  <TotalTime>24937</TotalTime>
  <Words>1032</Words>
  <Application>Microsoft Office PowerPoint</Application>
  <PresentationFormat>On-screen Show (4:3)</PresentationFormat>
  <Paragraphs>227</Paragraphs>
  <Slides>25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 Unicode MS</vt:lpstr>
      <vt:lpstr>Arial</vt:lpstr>
      <vt:lpstr>Calibri</vt:lpstr>
      <vt:lpstr>Wingdings</vt:lpstr>
      <vt:lpstr>Expo</vt:lpstr>
      <vt:lpstr>Management of Thoracic Trauma </vt:lpstr>
      <vt:lpstr>Mode of Trauma</vt:lpstr>
      <vt:lpstr>Initial Assessment</vt:lpstr>
      <vt:lpstr>Primary Survey  Secondary Survey</vt:lpstr>
      <vt:lpstr>Fracture Ribs, Clavical &amp; Sternum</vt:lpstr>
      <vt:lpstr>Flail Chest</vt:lpstr>
      <vt:lpstr>Pneumothorax</vt:lpstr>
      <vt:lpstr>Simple Pneumothorax</vt:lpstr>
      <vt:lpstr>Open Pneumothorax</vt:lpstr>
      <vt:lpstr>PowerPoint Presentation</vt:lpstr>
      <vt:lpstr>Tension Pneumothorax</vt:lpstr>
      <vt:lpstr>Haemothorax</vt:lpstr>
      <vt:lpstr>Lung Contusion</vt:lpstr>
      <vt:lpstr>Subcutaneous Emphysema</vt:lpstr>
      <vt:lpstr>Tracheobronchial Injury</vt:lpstr>
      <vt:lpstr>Oesophageal Perforation</vt:lpstr>
      <vt:lpstr>Diaphragmatic Rupture</vt:lpstr>
      <vt:lpstr>Myocardial Contusion</vt:lpstr>
      <vt:lpstr>Myocardial Rupture &amp; Penetrating Injuries</vt:lpstr>
      <vt:lpstr>Cardiac Tamponade</vt:lpstr>
      <vt:lpstr>Aortic Injury</vt:lpstr>
      <vt:lpstr>ICD Insertion</vt:lpstr>
      <vt:lpstr>Emergency Department Thoracotomy</vt:lpstr>
      <vt:lpstr>General Consideration</vt:lpstr>
      <vt:lpstr>Message to Take Home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Management of Thoracic Trauma </dc:title>
  <dc:creator>Omar Mangoush</dc:creator>
  <cp:lastModifiedBy>Yousra</cp:lastModifiedBy>
  <cp:revision>122</cp:revision>
  <dcterms:created xsi:type="dcterms:W3CDTF">2015-05-05T20:08:59Z</dcterms:created>
  <dcterms:modified xsi:type="dcterms:W3CDTF">2019-06-08T00:14:46Z</dcterms:modified>
</cp:coreProperties>
</file>