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notesMasterIdLst>
    <p:notesMasterId r:id="rId57"/>
  </p:notesMasterIdLst>
  <p:sldIdLst>
    <p:sldId id="256" r:id="rId2"/>
    <p:sldId id="261" r:id="rId3"/>
    <p:sldId id="283" r:id="rId4"/>
    <p:sldId id="285" r:id="rId5"/>
    <p:sldId id="284" r:id="rId6"/>
    <p:sldId id="288" r:id="rId7"/>
    <p:sldId id="287" r:id="rId8"/>
    <p:sldId id="291" r:id="rId9"/>
    <p:sldId id="290" r:id="rId10"/>
    <p:sldId id="289" r:id="rId11"/>
    <p:sldId id="286" r:id="rId12"/>
    <p:sldId id="294" r:id="rId13"/>
    <p:sldId id="297" r:id="rId14"/>
    <p:sldId id="296" r:id="rId15"/>
    <p:sldId id="295" r:id="rId16"/>
    <p:sldId id="258" r:id="rId17"/>
    <p:sldId id="281" r:id="rId18"/>
    <p:sldId id="298" r:id="rId19"/>
    <p:sldId id="299" r:id="rId20"/>
    <p:sldId id="300" r:id="rId21"/>
    <p:sldId id="301" r:id="rId22"/>
    <p:sldId id="303" r:id="rId23"/>
    <p:sldId id="302" r:id="rId24"/>
    <p:sldId id="304" r:id="rId25"/>
    <p:sldId id="305" r:id="rId26"/>
    <p:sldId id="309" r:id="rId27"/>
    <p:sldId id="310" r:id="rId28"/>
    <p:sldId id="311" r:id="rId29"/>
    <p:sldId id="312" r:id="rId30"/>
    <p:sldId id="313" r:id="rId31"/>
    <p:sldId id="306" r:id="rId32"/>
    <p:sldId id="308" r:id="rId33"/>
    <p:sldId id="307" r:id="rId34"/>
    <p:sldId id="317" r:id="rId35"/>
    <p:sldId id="318" r:id="rId36"/>
    <p:sldId id="319" r:id="rId37"/>
    <p:sldId id="320" r:id="rId38"/>
    <p:sldId id="316" r:id="rId39"/>
    <p:sldId id="321" r:id="rId40"/>
    <p:sldId id="322" r:id="rId41"/>
    <p:sldId id="324" r:id="rId42"/>
    <p:sldId id="323" r:id="rId43"/>
    <p:sldId id="315" r:id="rId44"/>
    <p:sldId id="314" r:id="rId45"/>
    <p:sldId id="282" r:id="rId46"/>
    <p:sldId id="325" r:id="rId47"/>
    <p:sldId id="327" r:id="rId48"/>
    <p:sldId id="326" r:id="rId49"/>
    <p:sldId id="328" r:id="rId50"/>
    <p:sldId id="329" r:id="rId51"/>
    <p:sldId id="330" r:id="rId52"/>
    <p:sldId id="332" r:id="rId53"/>
    <p:sldId id="331" r:id="rId54"/>
    <p:sldId id="333" r:id="rId55"/>
    <p:sldId id="260" r:id="rId56"/>
  </p:sldIdLst>
  <p:sldSz cx="9144000" cy="6858000" type="screen4x3"/>
  <p:notesSz cx="6858000" cy="9144000"/>
  <p:defaultTextStyle>
    <a:defPPr>
      <a:defRPr lang="ar-SA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84380"/>
    <p:restoredTop sz="94660"/>
  </p:normalViewPr>
  <p:slideViewPr>
    <p:cSldViewPr>
      <p:cViewPr>
        <p:scale>
          <a:sx n="64" d="100"/>
          <a:sy n="64" d="100"/>
        </p:scale>
        <p:origin x="-1566" y="-19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notesMaster" Target="notesMasters/notesMaster1.xml"/><Relationship Id="rId61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رأس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B87528-EC4D-4F6A-848E-60AE7D25D9DF}" type="datetimeFigureOut">
              <a:rPr lang="en-US" smtClean="0"/>
              <a:t>4/3/2019</a:t>
            </a:fld>
            <a:endParaRPr lang="en-US"/>
          </a:p>
        </p:txBody>
      </p:sp>
      <p:sp>
        <p:nvSpPr>
          <p:cNvPr id="4" name="عنصر نائب لصورة الشريحة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عنصر نائب للملاحظات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en-US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4065EFF-FC79-4ABE-A6F9-9328AFB2BE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3784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شريحة عنو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وان فرعي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ar-SA" smtClean="0"/>
              <a:t>انقر لتحرير نمط العنوان الثانوي الرئيسي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عنوان ونص عمودي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عنوان ونص عموديا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عمودي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عنوان العمودي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عنوان ومحتو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عنوان المقط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محتويين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28/07/1440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مقارن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4" name="عنصر نائب للمحتوى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5" name="عنصر نائب للنص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6" name="عنصر نائب للمحتوى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7" name="عنصر نائب للتاريخ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28/07/1440</a:t>
            </a:fld>
            <a:endParaRPr lang="ar-SA"/>
          </a:p>
        </p:txBody>
      </p:sp>
      <p:sp>
        <p:nvSpPr>
          <p:cNvPr id="8" name="عنصر نائب للتذييل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9" name="عنصر نائب لرقم الشريحة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عنوان فقط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تاريخ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28/07/1440</a:t>
            </a:fld>
            <a:endParaRPr lang="ar-SA"/>
          </a:p>
        </p:txBody>
      </p:sp>
      <p:sp>
        <p:nvSpPr>
          <p:cNvPr id="4" name="عنصر نائب للتذييل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5" name="عنصر نائب لرقم الشريحة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فار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تاريخ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28/07/1440</a:t>
            </a:fld>
            <a:endParaRPr lang="ar-SA"/>
          </a:p>
        </p:txBody>
      </p:sp>
      <p:sp>
        <p:nvSpPr>
          <p:cNvPr id="3" name="عنصر نائب للتذييل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4" name="عنصر نائب لرقم الشريحة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محتوى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محتوى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28/07/1440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صورة ذو تسمية توضيحي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وان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صورة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ar-SA"/>
          </a:p>
        </p:txBody>
      </p:sp>
      <p:sp>
        <p:nvSpPr>
          <p:cNvPr id="4" name="عنصر نائب للنص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ar-SA" smtClean="0"/>
              <a:t>انقر لتحرير أنماط النص الرئيسي</a:t>
            </a:r>
          </a:p>
        </p:txBody>
      </p:sp>
      <p:sp>
        <p:nvSpPr>
          <p:cNvPr id="5" name="عنصر نائب للتاريخ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8ABB09-4A1D-463E-8065-109CC2B7EFAA}" type="datetimeFigureOut">
              <a:rPr lang="ar-SA" smtClean="0"/>
              <a:t>28/07/1440</a:t>
            </a:fld>
            <a:endParaRPr lang="ar-SA"/>
          </a:p>
        </p:txBody>
      </p:sp>
      <p:sp>
        <p:nvSpPr>
          <p:cNvPr id="6" name="عنصر نائب للتذييل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ar-SA"/>
          </a:p>
        </p:txBody>
      </p:sp>
      <p:sp>
        <p:nvSpPr>
          <p:cNvPr id="7" name="عنصر نائب لرقم الشريحة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عنصر نائب للعنوان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ar-SA" smtClean="0"/>
              <a:t>انقر لتحرير نمط العنوان الرئيسي</a:t>
            </a:r>
            <a:endParaRPr lang="ar-SA"/>
          </a:p>
        </p:txBody>
      </p:sp>
      <p:sp>
        <p:nvSpPr>
          <p:cNvPr id="3" name="عنصر نائب للنص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ar-SA" smtClean="0"/>
              <a:t>انقر لتحرير أنماط النص الرئيسي</a:t>
            </a:r>
          </a:p>
          <a:p>
            <a:pPr lvl="1"/>
            <a:r>
              <a:rPr lang="ar-SA" smtClean="0"/>
              <a:t>المستوى الثاني</a:t>
            </a:r>
          </a:p>
          <a:p>
            <a:pPr lvl="2"/>
            <a:r>
              <a:rPr lang="ar-SA" smtClean="0"/>
              <a:t>المستوى الثالث</a:t>
            </a:r>
          </a:p>
          <a:p>
            <a:pPr lvl="3"/>
            <a:r>
              <a:rPr lang="ar-SA" smtClean="0"/>
              <a:t>المستوى الرابع</a:t>
            </a:r>
          </a:p>
          <a:p>
            <a:pPr lvl="4"/>
            <a:r>
              <a:rPr lang="ar-SA" smtClean="0"/>
              <a:t>المستوى الخامس</a:t>
            </a:r>
            <a:endParaRPr lang="ar-SA"/>
          </a:p>
        </p:txBody>
      </p:sp>
      <p:sp>
        <p:nvSpPr>
          <p:cNvPr id="4" name="عنصر نائب للتاريخ 3"/>
          <p:cNvSpPr>
            <a:spLocks noGrp="1"/>
          </p:cNvSpPr>
          <p:nvPr>
            <p:ph type="dt" sz="half" idx="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B8ABB09-4A1D-463E-8065-109CC2B7EFAA}" type="datetimeFigureOut">
              <a:rPr lang="ar-SA" smtClean="0"/>
              <a:t>28/07/1440</a:t>
            </a:fld>
            <a:endParaRPr lang="ar-SA"/>
          </a:p>
        </p:txBody>
      </p:sp>
      <p:sp>
        <p:nvSpPr>
          <p:cNvPr id="5" name="عنصر نائب للتذييل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ar-SA"/>
          </a:p>
        </p:txBody>
      </p:sp>
      <p:sp>
        <p:nvSpPr>
          <p:cNvPr id="6" name="عنصر نائب لرقم الشريحة 5"/>
          <p:cNvSpPr>
            <a:spLocks noGrp="1"/>
          </p:cNvSpPr>
          <p:nvPr>
            <p:ph type="sldNum" sz="quarter" idx="4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B34F065-1154-456A-91E3-76DE8E75E17B}" type="slidenum">
              <a:rPr lang="ar-SA" smtClean="0"/>
              <a:t>‹#›</a:t>
            </a:fld>
            <a:endParaRPr lang="ar-S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1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r" defTabSz="914400" rtl="1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defTabSz="914400" rtl="1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ar-SA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26.png"/><Relationship Id="rId4" Type="http://schemas.openxmlformats.org/officeDocument/2006/relationships/image" Target="../media/image25.pn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pn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g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g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g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g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1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7.jpg"/><Relationship Id="rId1" Type="http://schemas.openxmlformats.org/officeDocument/2006/relationships/slideLayout" Target="../slideLayouts/slideLayout1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g"/><Relationship Id="rId1" Type="http://schemas.openxmlformats.org/officeDocument/2006/relationships/slideLayout" Target="../slideLayouts/slideLayout1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9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jpg"/><Relationship Id="rId1" Type="http://schemas.openxmlformats.org/officeDocument/2006/relationships/slideLayout" Target="../slideLayouts/slideLayout1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.xml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jp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.xml"/></Relationships>
</file>

<file path=ppt/slides/_rels/slide4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1.png"/><Relationship Id="rId1" Type="http://schemas.openxmlformats.org/officeDocument/2006/relationships/slideLayout" Target="../slideLayouts/slideLayout1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1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4.jpg"/><Relationship Id="rId1" Type="http://schemas.openxmlformats.org/officeDocument/2006/relationships/slideLayout" Target="../slideLayouts/slideLayout1.xml"/></Relationships>
</file>

<file path=ppt/slides/_rels/slide5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5.jpg"/><Relationship Id="rId1" Type="http://schemas.openxmlformats.org/officeDocument/2006/relationships/slideLayout" Target="../slideLayouts/slideLayout1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7" name="مربع نص 6"/>
          <p:cNvSpPr txBox="1"/>
          <p:nvPr/>
        </p:nvSpPr>
        <p:spPr>
          <a:xfrm>
            <a:off x="696066" y="2276872"/>
            <a:ext cx="358790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5400" b="1" dirty="0" smtClean="0">
                <a:solidFill>
                  <a:schemeClr val="bg1"/>
                </a:solidFill>
              </a:rPr>
              <a:t>Lymphatic's disorders  </a:t>
            </a:r>
            <a:endParaRPr lang="en-US" sz="5400" dirty="0">
              <a:solidFill>
                <a:schemeClr val="bg1"/>
              </a:solidFill>
              <a:latin typeface="Bauhaus 93" pitchFamily="82" charset="0"/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b="1" dirty="0"/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-1396280" y="4438853"/>
            <a:ext cx="77684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 err="1" smtClean="0">
                <a:solidFill>
                  <a:schemeClr val="bg1"/>
                </a:solidFill>
              </a:rPr>
              <a:t>Haitham</a:t>
            </a:r>
            <a:r>
              <a:rPr lang="en-US" sz="3600" dirty="0" smtClean="0">
                <a:solidFill>
                  <a:schemeClr val="bg1"/>
                </a:solidFill>
              </a:rPr>
              <a:t> R. </a:t>
            </a:r>
            <a:r>
              <a:rPr lang="en-US" sz="3600" dirty="0" err="1" smtClean="0">
                <a:solidFill>
                  <a:schemeClr val="bg1"/>
                </a:solidFill>
              </a:rPr>
              <a:t>Elmehdawi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11" name="صورة 10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66" b="-1292"/>
          <a:stretch/>
        </p:blipFill>
        <p:spPr>
          <a:xfrm>
            <a:off x="5148064" y="2563807"/>
            <a:ext cx="3602966" cy="235165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5331398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62" r="19375"/>
          <a:stretch/>
        </p:blipFill>
        <p:spPr bwMode="auto">
          <a:xfrm>
            <a:off x="115808" y="2160240"/>
            <a:ext cx="5608320" cy="46531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54" t="52422" r="13580" b="2807"/>
          <a:stretch/>
        </p:blipFill>
        <p:spPr bwMode="auto">
          <a:xfrm>
            <a:off x="3492976" y="1287319"/>
            <a:ext cx="5626968" cy="24053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4910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338" y="1124744"/>
            <a:ext cx="8833324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backgroundRemoval t="39250" b="48250" l="71023" r="74734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70559" t="38125" r="24802" b="50625"/>
          <a:stretch/>
        </p:blipFill>
        <p:spPr bwMode="auto">
          <a:xfrm>
            <a:off x="6386239" y="3296595"/>
            <a:ext cx="398184" cy="542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583101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grpSp>
        <p:nvGrpSpPr>
          <p:cNvPr id="5" name="مجموعة 4"/>
          <p:cNvGrpSpPr/>
          <p:nvPr/>
        </p:nvGrpSpPr>
        <p:grpSpPr>
          <a:xfrm>
            <a:off x="179691" y="1148558"/>
            <a:ext cx="8784618" cy="5520802"/>
            <a:chOff x="179691" y="1148558"/>
            <a:chExt cx="8784618" cy="5016746"/>
          </a:xfrm>
        </p:grpSpPr>
        <p:pic>
          <p:nvPicPr>
            <p:cNvPr id="11266" name="Picture 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79691" y="1148558"/>
              <a:ext cx="8784618" cy="493893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267" name="Picture 3"/>
            <p:cNvPicPr>
              <a:picLocks noChangeAspect="1" noChangeArrowheads="1"/>
            </p:cNvPicPr>
            <p:nvPr/>
          </p:nvPicPr>
          <p:blipFill rotWithShape="1"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72585" r="7814" b="7040"/>
            <a:stretch/>
          </p:blipFill>
          <p:spPr bwMode="auto">
            <a:xfrm>
              <a:off x="554506" y="5120275"/>
              <a:ext cx="8409803" cy="1045029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14725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29" y="1124744"/>
            <a:ext cx="8861259" cy="55446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4597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862" y="1124744"/>
            <a:ext cx="8928634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688078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008" y="1124744"/>
            <a:ext cx="9036496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مستطيل 4"/>
          <p:cNvSpPr/>
          <p:nvPr/>
        </p:nvSpPr>
        <p:spPr>
          <a:xfrm>
            <a:off x="5780272" y="5805264"/>
            <a:ext cx="24641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00B050"/>
                </a:solidFill>
                <a:latin typeface="Lucida Handwriting" pitchFamily="66" charset="0"/>
              </a:rPr>
              <a:t>WALDEYER’S RING</a:t>
            </a:r>
          </a:p>
        </p:txBody>
      </p:sp>
    </p:spTree>
    <p:extLst>
      <p:ext uri="{BB962C8B-B14F-4D97-AF65-F5344CB8AC3E}">
        <p14:creationId xmlns:p14="http://schemas.microsoft.com/office/powerpoint/2010/main" val="28988349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4968822" y="879103"/>
            <a:ext cx="26275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solidFill>
                  <a:schemeClr val="bg1"/>
                </a:solidFill>
              </a:rPr>
              <a:t>Lymphadenopathy </a:t>
            </a:r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251520" y="1550397"/>
            <a:ext cx="867645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400" dirty="0" smtClean="0">
                <a:solidFill>
                  <a:schemeClr val="bg1"/>
                </a:solidFill>
              </a:rPr>
              <a:t>INFLAMMATORY ( lymphadenitis )</a:t>
            </a:r>
          </a:p>
          <a:p>
            <a:pPr marL="742950" lvl="1" indent="-28575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Bacterial  </a:t>
            </a:r>
            <a:r>
              <a:rPr lang="en-US" sz="2400" dirty="0" smtClean="0">
                <a:solidFill>
                  <a:schemeClr val="bg1"/>
                </a:solidFill>
              </a:rPr>
              <a:t>:  </a:t>
            </a:r>
            <a:r>
              <a:rPr lang="en-US" sz="2400" dirty="0" err="1" smtClean="0">
                <a:solidFill>
                  <a:schemeClr val="bg1"/>
                </a:solidFill>
              </a:rPr>
              <a:t>sreptococcal</a:t>
            </a:r>
            <a:r>
              <a:rPr lang="en-US" sz="2400" dirty="0" smtClean="0">
                <a:solidFill>
                  <a:schemeClr val="bg1"/>
                </a:solidFill>
              </a:rPr>
              <a:t> , Staphylococcal infections</a:t>
            </a:r>
            <a:r>
              <a:rPr lang="en-US" sz="2400" dirty="0">
                <a:solidFill>
                  <a:schemeClr val="bg1"/>
                </a:solidFill>
              </a:rPr>
              <a:t> </a:t>
            </a:r>
            <a:r>
              <a:rPr lang="en-US" sz="2400" dirty="0" smtClean="0">
                <a:solidFill>
                  <a:schemeClr val="bg1"/>
                </a:solidFill>
              </a:rPr>
              <a:t>, </a:t>
            </a:r>
            <a:r>
              <a:rPr lang="en-US" sz="2400" dirty="0">
                <a:solidFill>
                  <a:schemeClr val="bg1"/>
                </a:solidFill>
              </a:rPr>
              <a:t>Typhoid </a:t>
            </a:r>
          </a:p>
          <a:p>
            <a:pPr marL="742950" lvl="1" indent="-28575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Viral  </a:t>
            </a:r>
            <a:r>
              <a:rPr lang="en-US" sz="2400" dirty="0" smtClean="0">
                <a:solidFill>
                  <a:schemeClr val="bg1"/>
                </a:solidFill>
              </a:rPr>
              <a:t>: HIV</a:t>
            </a:r>
            <a:r>
              <a:rPr lang="en-US" sz="2400" dirty="0">
                <a:solidFill>
                  <a:schemeClr val="bg1"/>
                </a:solidFill>
              </a:rPr>
              <a:t>, Syphilis, Herpes, Hepatitis.</a:t>
            </a:r>
          </a:p>
          <a:p>
            <a:pPr marL="742950" lvl="1" indent="-28575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Parasitic </a:t>
            </a:r>
            <a:r>
              <a:rPr lang="en-US" sz="2400" dirty="0" smtClean="0">
                <a:solidFill>
                  <a:schemeClr val="bg1"/>
                </a:solidFill>
              </a:rPr>
              <a:t>: Toxoplasmosis</a:t>
            </a:r>
            <a:r>
              <a:rPr lang="en-US" sz="2400" dirty="0">
                <a:solidFill>
                  <a:schemeClr val="bg1"/>
                </a:solidFill>
              </a:rPr>
              <a:t>, </a:t>
            </a:r>
            <a:r>
              <a:rPr lang="en-US" sz="2400" dirty="0" err="1">
                <a:solidFill>
                  <a:schemeClr val="bg1"/>
                </a:solidFill>
              </a:rPr>
              <a:t>Leishmaniasis</a:t>
            </a:r>
            <a:r>
              <a:rPr lang="en-US" sz="2400" dirty="0">
                <a:solidFill>
                  <a:schemeClr val="bg1"/>
                </a:solidFill>
              </a:rPr>
              <a:t>. </a:t>
            </a:r>
          </a:p>
          <a:p>
            <a:pPr marL="742950" lvl="1" indent="-28575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2400" dirty="0">
                <a:solidFill>
                  <a:schemeClr val="bg1"/>
                </a:solidFill>
              </a:rPr>
              <a:t>Mycobacterial  </a:t>
            </a:r>
            <a:r>
              <a:rPr lang="en-US" sz="2400" dirty="0" smtClean="0">
                <a:solidFill>
                  <a:schemeClr val="bg1"/>
                </a:solidFill>
              </a:rPr>
              <a:t>: Tuberculosis .</a:t>
            </a:r>
          </a:p>
          <a:p>
            <a:pPr algn="l" rtl="0"/>
            <a:endParaRPr lang="en-US" sz="2400" dirty="0" smtClean="0">
              <a:solidFill>
                <a:schemeClr val="bg1"/>
              </a:solidFill>
            </a:endParaRPr>
          </a:p>
          <a:p>
            <a:pPr algn="l" rtl="0"/>
            <a:r>
              <a:rPr lang="en-US" sz="2400" dirty="0" smtClean="0">
                <a:solidFill>
                  <a:schemeClr val="bg1"/>
                </a:solidFill>
              </a:rPr>
              <a:t>NEOPLASMS</a:t>
            </a:r>
          </a:p>
          <a:p>
            <a:pPr marL="742950" lvl="1" indent="-285750" algn="l" rtl="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Metastatic </a:t>
            </a:r>
            <a:r>
              <a:rPr lang="en-US" sz="2400" dirty="0">
                <a:solidFill>
                  <a:schemeClr val="bg1"/>
                </a:solidFill>
              </a:rPr>
              <a:t>lymph </a:t>
            </a:r>
            <a:r>
              <a:rPr lang="en-US" sz="2400" dirty="0" smtClean="0">
                <a:solidFill>
                  <a:schemeClr val="bg1"/>
                </a:solidFill>
              </a:rPr>
              <a:t>nodes. </a:t>
            </a:r>
            <a:endParaRPr lang="en-US" sz="2400" dirty="0">
              <a:solidFill>
                <a:schemeClr val="bg1"/>
              </a:solidFill>
            </a:endParaRPr>
          </a:p>
          <a:p>
            <a:pPr marL="742950" lvl="1" indent="-285750" algn="l" rtl="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Lymphomas.</a:t>
            </a:r>
          </a:p>
          <a:p>
            <a:pPr marL="742950" lvl="1" indent="-285750" algn="l" rtl="0">
              <a:buFont typeface="Arial" pitchFamily="34" charset="0"/>
              <a:buChar char="•"/>
            </a:pPr>
            <a:r>
              <a:rPr lang="en-US" sz="2400" dirty="0" smtClean="0">
                <a:solidFill>
                  <a:schemeClr val="bg1"/>
                </a:solidFill>
              </a:rPr>
              <a:t>Leukemia . </a:t>
            </a:r>
            <a:endParaRPr lang="en-US" sz="2400" dirty="0">
              <a:solidFill>
                <a:schemeClr val="bg1"/>
              </a:solidFill>
            </a:endParaRPr>
          </a:p>
          <a:p>
            <a:pPr algn="l" rtl="0">
              <a:lnSpc>
                <a:spcPct val="150000"/>
              </a:lnSpc>
            </a:pPr>
            <a:endParaRPr lang="en-US" sz="2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3276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35496" y="1830303"/>
            <a:ext cx="5599353" cy="32571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>
              <a:lnSpc>
                <a:spcPct val="150000"/>
              </a:lnSpc>
            </a:pPr>
            <a:r>
              <a:rPr lang="en-US" sz="2800" b="1" dirty="0" smtClean="0">
                <a:solidFill>
                  <a:schemeClr val="bg1"/>
                </a:solidFill>
              </a:rPr>
              <a:t>LYMPHEDEMA </a:t>
            </a:r>
          </a:p>
          <a:p>
            <a:pPr lvl="2" algn="l" rtl="0">
              <a:lnSpc>
                <a:spcPct val="150000"/>
              </a:lnSpc>
            </a:pPr>
            <a:r>
              <a:rPr lang="en-US" sz="2800" dirty="0" smtClean="0">
                <a:solidFill>
                  <a:schemeClr val="bg1"/>
                </a:solidFill>
              </a:rPr>
              <a:t>Is a hypertrophic condition of skin and subcutaneous tissues that is caused by chronic lymphatic obstruction 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2514" y="2534427"/>
            <a:ext cx="3351974" cy="25530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9610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" y="1744223"/>
            <a:ext cx="8503920" cy="47811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29256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552" y="1744229"/>
            <a:ext cx="8503920" cy="4781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605963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85" y="1124744"/>
            <a:ext cx="8972011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39262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" y="1772816"/>
            <a:ext cx="8503920" cy="47811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00028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0040" y="1772816"/>
            <a:ext cx="8503920" cy="4781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738309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grpSp>
        <p:nvGrpSpPr>
          <p:cNvPr id="3" name="مجموعة 2"/>
          <p:cNvGrpSpPr/>
          <p:nvPr/>
        </p:nvGrpSpPr>
        <p:grpSpPr>
          <a:xfrm>
            <a:off x="320040" y="1744229"/>
            <a:ext cx="8503920" cy="4781115"/>
            <a:chOff x="320040" y="1744229"/>
            <a:chExt cx="8503920" cy="4781115"/>
          </a:xfrm>
        </p:grpSpPr>
        <p:grpSp>
          <p:nvGrpSpPr>
            <p:cNvPr id="2" name="مجموعة 1"/>
            <p:cNvGrpSpPr/>
            <p:nvPr/>
          </p:nvGrpSpPr>
          <p:grpSpPr>
            <a:xfrm>
              <a:off x="320040" y="1744229"/>
              <a:ext cx="8503920" cy="4781115"/>
              <a:chOff x="320040" y="1744229"/>
              <a:chExt cx="8503920" cy="4781115"/>
            </a:xfrm>
          </p:grpSpPr>
          <p:pic>
            <p:nvPicPr>
              <p:cNvPr id="5122" name="Picture 2"/>
              <p:cNvPicPr>
                <a:picLocks noChangeAspect="1" noChangeArrowheads="1"/>
              </p:cNvPicPr>
              <p:nvPr/>
            </p:nvPicPr>
            <p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320040" y="1744229"/>
                <a:ext cx="8503920" cy="4781115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5123" name="Picture 3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0141" t="18103" r="75957" b="69280"/>
              <a:stretch/>
            </p:blipFill>
            <p:spPr bwMode="auto">
              <a:xfrm>
                <a:off x="3347864" y="1844824"/>
                <a:ext cx="2160240" cy="61614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10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61" t="24423" r="75700" b="63361"/>
            <a:stretch/>
          </p:blipFill>
          <p:spPr bwMode="auto">
            <a:xfrm>
              <a:off x="6082243" y="6237312"/>
              <a:ext cx="938029" cy="216024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2"/>
            <p:cNvPicPr>
              <a:picLocks noChangeAspect="1" noChangeArrowheads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790" t="72835" r="77266" b="21340"/>
            <a:stretch/>
          </p:blipFill>
          <p:spPr bwMode="auto">
            <a:xfrm>
              <a:off x="5868144" y="6165304"/>
              <a:ext cx="250372" cy="322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289598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523"/>
          <a:stretch/>
        </p:blipFill>
        <p:spPr bwMode="auto">
          <a:xfrm>
            <a:off x="320040" y="1772816"/>
            <a:ext cx="8503920" cy="47811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1593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grpSp>
        <p:nvGrpSpPr>
          <p:cNvPr id="2" name="مجموعة 1"/>
          <p:cNvGrpSpPr/>
          <p:nvPr/>
        </p:nvGrpSpPr>
        <p:grpSpPr>
          <a:xfrm>
            <a:off x="320040" y="1844824"/>
            <a:ext cx="8503920" cy="4709107"/>
            <a:chOff x="320040" y="1844824"/>
            <a:chExt cx="8503920" cy="4709107"/>
          </a:xfrm>
        </p:grpSpPr>
        <p:grpSp>
          <p:nvGrpSpPr>
            <p:cNvPr id="6" name="مجموعة 5"/>
            <p:cNvGrpSpPr/>
            <p:nvPr/>
          </p:nvGrpSpPr>
          <p:grpSpPr>
            <a:xfrm>
              <a:off x="320040" y="1844824"/>
              <a:ext cx="8503920" cy="4709107"/>
              <a:chOff x="320040" y="1844824"/>
              <a:chExt cx="8503920" cy="4709107"/>
            </a:xfrm>
          </p:grpSpPr>
          <p:pic>
            <p:nvPicPr>
              <p:cNvPr id="7" name="Picture 2"/>
              <p:cNvPicPr>
                <a:picLocks noChangeAspect="1" noChangeArrowheads="1"/>
              </p:cNvPicPr>
              <p:nvPr/>
            </p:nvPicPr>
            <p:blipFill rotWithShape="1"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t="14883"/>
              <a:stretch/>
            </p:blipFill>
            <p:spPr bwMode="auto">
              <a:xfrm>
                <a:off x="320040" y="1844824"/>
                <a:ext cx="8503920" cy="4709107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  <p:pic>
            <p:nvPicPr>
              <p:cNvPr id="10" name="Picture 3"/>
              <p:cNvPicPr>
                <a:picLocks noChangeAspect="1" noChangeArrowheads="1"/>
              </p:cNvPicPr>
              <p:nvPr/>
            </p:nvPicPr>
            <p:blipFill rotWithShape="1"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 l="17868" t="77765" r="50000" b="7839"/>
              <a:stretch/>
            </p:blipFill>
            <p:spPr bwMode="auto">
              <a:xfrm>
                <a:off x="1839547" y="5373216"/>
                <a:ext cx="2732453" cy="820609"/>
              </a:xfrm>
              <a:prstGeom prst="rect">
                <a:avLst/>
              </a:prstGeom>
              <a:noFill/>
              <a:ln>
                <a:noFill/>
              </a:ln>
              <a:effectLst/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</p:pic>
        </p:grpSp>
        <p:pic>
          <p:nvPicPr>
            <p:cNvPr id="8194" name="Picture 2"/>
            <p:cNvPicPr>
              <a:picLocks noChangeAspect="1" noChangeArrowheads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8961" t="24423" r="75700" b="63361"/>
            <a:stretch/>
          </p:blipFill>
          <p:spPr bwMode="auto">
            <a:xfrm>
              <a:off x="2195736" y="6165304"/>
              <a:ext cx="938029" cy="32657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4" name="Picture 2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9790" t="72835" r="77266" b="21340"/>
            <a:stretch/>
          </p:blipFill>
          <p:spPr bwMode="auto">
            <a:xfrm>
              <a:off x="2002971" y="6203098"/>
              <a:ext cx="250372" cy="322246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32496835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971600" y="1700808"/>
            <a:ext cx="15208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SITES 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47864" y="2276872"/>
            <a:ext cx="5219733" cy="39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93434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971600" y="1700808"/>
            <a:ext cx="15208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SITES 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390" y="2276872"/>
            <a:ext cx="4600681" cy="3914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51777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971600" y="1700808"/>
            <a:ext cx="15208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SITES 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57390" y="2276872"/>
            <a:ext cx="4600681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48250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971600" y="1700808"/>
            <a:ext cx="1520866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dirty="0" smtClean="0">
                <a:solidFill>
                  <a:schemeClr val="bg1"/>
                </a:solidFill>
              </a:rPr>
              <a:t>SITES </a:t>
            </a:r>
            <a:endParaRPr lang="en-US" sz="4400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72" r="18531"/>
          <a:stretch/>
        </p:blipFill>
        <p:spPr>
          <a:xfrm>
            <a:off x="4139952" y="2276872"/>
            <a:ext cx="3931900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274854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57165" y="1700808"/>
            <a:ext cx="3168240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4400" dirty="0" smtClean="0">
                <a:solidFill>
                  <a:schemeClr val="bg1"/>
                </a:solidFill>
              </a:rPr>
              <a:t>SITES</a:t>
            </a:r>
            <a:endParaRPr lang="en-US" sz="4400" dirty="0">
              <a:solidFill>
                <a:schemeClr val="bg1"/>
              </a:solidFill>
            </a:endParaRPr>
          </a:p>
          <a:p>
            <a:pPr lvl="2" algn="l" rtl="0"/>
            <a:r>
              <a:rPr lang="en-US" sz="2400" dirty="0" smtClean="0">
                <a:solidFill>
                  <a:schemeClr val="bg1"/>
                </a:solidFill>
              </a:rPr>
              <a:t>Most common </a:t>
            </a:r>
            <a:r>
              <a:rPr lang="en-US" sz="6000" dirty="0" smtClean="0">
                <a:solidFill>
                  <a:schemeClr val="bg1"/>
                </a:solidFill>
              </a:rPr>
              <a:t> </a:t>
            </a:r>
            <a:endParaRPr lang="en-US" sz="6000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534" y="2276872"/>
            <a:ext cx="3528392" cy="35283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091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343" y="1124744"/>
            <a:ext cx="8990153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32717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457165" y="1700808"/>
            <a:ext cx="3168240" cy="169277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sz="4400" dirty="0" smtClean="0">
                <a:solidFill>
                  <a:schemeClr val="bg1"/>
                </a:solidFill>
              </a:rPr>
              <a:t>SITES</a:t>
            </a:r>
            <a:endParaRPr lang="en-US" sz="4400" dirty="0">
              <a:solidFill>
                <a:schemeClr val="bg1"/>
              </a:solidFill>
            </a:endParaRPr>
          </a:p>
          <a:p>
            <a:pPr lvl="2" algn="l" rtl="0"/>
            <a:r>
              <a:rPr lang="en-US" sz="2400" dirty="0" smtClean="0">
                <a:solidFill>
                  <a:schemeClr val="bg1"/>
                </a:solidFill>
              </a:rPr>
              <a:t>Most common </a:t>
            </a:r>
            <a:r>
              <a:rPr lang="en-US" sz="6000" dirty="0" smtClean="0">
                <a:solidFill>
                  <a:schemeClr val="bg1"/>
                </a:solidFill>
              </a:rPr>
              <a:t> </a:t>
            </a:r>
            <a:endParaRPr lang="en-US" sz="6000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93534" y="2614370"/>
            <a:ext cx="3978866" cy="32176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807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29937" y="1763524"/>
            <a:ext cx="294997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dirty="0" smtClean="0">
                <a:solidFill>
                  <a:schemeClr val="bg1"/>
                </a:solidFill>
              </a:rPr>
              <a:t>CLINICAL PICTURE </a:t>
            </a:r>
            <a:endParaRPr lang="en-US" sz="2800" b="1" dirty="0">
              <a:solidFill>
                <a:schemeClr val="bg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-1293273" y="2420888"/>
            <a:ext cx="106234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 rtl="0"/>
            <a:r>
              <a:rPr lang="en-US" dirty="0" smtClean="0"/>
              <a:t>Swelling  </a:t>
            </a:r>
            <a:endParaRPr lang="en-US" dirty="0"/>
          </a:p>
        </p:txBody>
      </p:sp>
      <p:grpSp>
        <p:nvGrpSpPr>
          <p:cNvPr id="10" name="مجموعة 9"/>
          <p:cNvGrpSpPr/>
          <p:nvPr/>
        </p:nvGrpSpPr>
        <p:grpSpPr>
          <a:xfrm>
            <a:off x="1979433" y="2492896"/>
            <a:ext cx="5185135" cy="4032448"/>
            <a:chOff x="2123728" y="2174788"/>
            <a:chExt cx="4536504" cy="3694309"/>
          </a:xfrm>
        </p:grpSpPr>
        <p:pic>
          <p:nvPicPr>
            <p:cNvPr id="6" name="صورة 5"/>
            <p:cNvPicPr>
              <a:picLocks noChangeAspect="1"/>
            </p:cNvPicPr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18418"/>
            <a:stretch/>
          </p:blipFill>
          <p:spPr>
            <a:xfrm>
              <a:off x="2123728" y="2174788"/>
              <a:ext cx="4536504" cy="3694309"/>
            </a:xfrm>
            <a:prstGeom prst="rect">
              <a:avLst/>
            </a:prstGeom>
          </p:spPr>
        </p:pic>
        <p:sp>
          <p:nvSpPr>
            <p:cNvPr id="7" name="مربع نص 6"/>
            <p:cNvSpPr txBox="1"/>
            <p:nvPr/>
          </p:nvSpPr>
          <p:spPr>
            <a:xfrm>
              <a:off x="2195736" y="2276872"/>
              <a:ext cx="1720343" cy="369332"/>
            </a:xfrm>
            <a:prstGeom prst="rect">
              <a:avLst/>
            </a:prstGeom>
            <a:solidFill>
              <a:schemeClr val="bg1"/>
            </a:solidFill>
          </p:spPr>
          <p:txBody>
            <a:bodyPr wrap="none" rtlCol="0">
              <a:spAutoFit/>
            </a:bodyPr>
            <a:lstStyle/>
            <a:p>
              <a:r>
                <a:rPr lang="en-US" dirty="0" smtClean="0"/>
                <a:t>Loss of function 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8950053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591495" y="1363415"/>
            <a:ext cx="5917774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400" b="1" dirty="0" smtClean="0">
                <a:solidFill>
                  <a:schemeClr val="bg1"/>
                </a:solidFill>
              </a:rPr>
              <a:t>Stages Of Lymphedema  </a:t>
            </a:r>
            <a:endParaRPr lang="en-US" sz="4400" b="1" dirty="0">
              <a:solidFill>
                <a:schemeClr val="bg1"/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2132856"/>
            <a:ext cx="7953222" cy="3391566"/>
          </a:xfrm>
          <a:prstGeom prst="rect">
            <a:avLst/>
          </a:prstGeom>
        </p:spPr>
      </p:pic>
      <p:sp>
        <p:nvSpPr>
          <p:cNvPr id="5" name="مربع نص 4"/>
          <p:cNvSpPr txBox="1"/>
          <p:nvPr/>
        </p:nvSpPr>
        <p:spPr>
          <a:xfrm>
            <a:off x="323528" y="5592142"/>
            <a:ext cx="2324321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600" dirty="0">
                <a:solidFill>
                  <a:schemeClr val="bg1"/>
                </a:solidFill>
              </a:rPr>
              <a:t>subclinical condition </a:t>
            </a:r>
            <a:r>
              <a:rPr lang="en-US" sz="1600" dirty="0" smtClean="0">
                <a:solidFill>
                  <a:schemeClr val="bg1"/>
                </a:solidFill>
              </a:rPr>
              <a:t>edema </a:t>
            </a:r>
            <a:r>
              <a:rPr lang="en-US" sz="1600" dirty="0">
                <a:solidFill>
                  <a:schemeClr val="bg1"/>
                </a:solidFill>
              </a:rPr>
              <a:t>is not evident </a:t>
            </a:r>
            <a:r>
              <a:rPr lang="en-US" sz="1600" dirty="0" smtClean="0">
                <a:solidFill>
                  <a:schemeClr val="bg1"/>
                </a:solidFill>
              </a:rPr>
              <a:t>despite impaired </a:t>
            </a:r>
            <a:r>
              <a:rPr lang="en-US" sz="1600" dirty="0">
                <a:solidFill>
                  <a:schemeClr val="bg1"/>
                </a:solidFill>
              </a:rPr>
              <a:t>lymph transport.</a:t>
            </a:r>
          </a:p>
        </p:txBody>
      </p:sp>
      <p:sp>
        <p:nvSpPr>
          <p:cNvPr id="6" name="مربع نص 5"/>
          <p:cNvSpPr txBox="1"/>
          <p:nvPr/>
        </p:nvSpPr>
        <p:spPr>
          <a:xfrm>
            <a:off x="2771800" y="5723964"/>
            <a:ext cx="15439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Pitting edema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10" name="مربع نص 9"/>
          <p:cNvSpPr txBox="1"/>
          <p:nvPr/>
        </p:nvSpPr>
        <p:spPr>
          <a:xfrm>
            <a:off x="4598640" y="5733256"/>
            <a:ext cx="198958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Non Pitting edema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7" name="مربع نص 6"/>
          <p:cNvSpPr txBox="1"/>
          <p:nvPr/>
        </p:nvSpPr>
        <p:spPr>
          <a:xfrm>
            <a:off x="6588224" y="5602014"/>
            <a:ext cx="2304256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 rtl="0"/>
            <a:r>
              <a:rPr lang="en-US" sz="1600" dirty="0" smtClean="0">
                <a:solidFill>
                  <a:schemeClr val="bg1"/>
                </a:solidFill>
              </a:rPr>
              <a:t>Irreversible Fibrosis </a:t>
            </a:r>
            <a:r>
              <a:rPr lang="en-US" sz="1600" dirty="0">
                <a:solidFill>
                  <a:schemeClr val="bg1"/>
                </a:solidFill>
              </a:rPr>
              <a:t>and sclerosis of the skin and </a:t>
            </a:r>
            <a:r>
              <a:rPr lang="en-US" sz="1600" dirty="0" smtClean="0">
                <a:solidFill>
                  <a:schemeClr val="bg1"/>
                </a:solidFill>
              </a:rPr>
              <a:t>subcutaneous tissue .</a:t>
            </a:r>
          </a:p>
          <a:p>
            <a:pPr algn="l" rtl="0"/>
            <a:r>
              <a:rPr lang="en-US" sz="1600" dirty="0" smtClean="0">
                <a:solidFill>
                  <a:schemeClr val="bg1"/>
                </a:solidFill>
              </a:rPr>
              <a:t>ELEPHANTIASIS</a:t>
            </a:r>
            <a:endParaRPr lang="en-US" sz="16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17320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744778" y="1556792"/>
            <a:ext cx="25310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INVESTIGATION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27584" y="2258869"/>
            <a:ext cx="4754763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Lymphangiography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Isotope lymphoscintigraphy 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MRI </a:t>
            </a:r>
            <a:r>
              <a:rPr lang="en-US" sz="2800" dirty="0">
                <a:solidFill>
                  <a:schemeClr val="bg1"/>
                </a:solidFill>
              </a:rPr>
              <a:t>Lymphangiography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endParaRPr lang="en-US" sz="28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80186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744778" y="1556792"/>
            <a:ext cx="25310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INVESTIGATION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27584" y="2258869"/>
            <a:ext cx="340125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Lymphangiography</a:t>
            </a: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8963"/>
          <a:stretch/>
        </p:blipFill>
        <p:spPr>
          <a:xfrm>
            <a:off x="4827978" y="2230086"/>
            <a:ext cx="3488438" cy="40072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90300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744778" y="1556792"/>
            <a:ext cx="25310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INVESTIGATION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27584" y="1988840"/>
            <a:ext cx="47547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Isotope lymphoscintigraphy </a:t>
            </a: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12856" y="2564904"/>
            <a:ext cx="4951432" cy="40759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65923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744778" y="1556792"/>
            <a:ext cx="253107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dirty="0" smtClean="0">
                <a:solidFill>
                  <a:schemeClr val="bg1"/>
                </a:solidFill>
              </a:rPr>
              <a:t>INVESTIGATION </a:t>
            </a:r>
            <a:endParaRPr lang="en-US" sz="2800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27584" y="2258869"/>
            <a:ext cx="415787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2800" dirty="0" smtClean="0">
                <a:solidFill>
                  <a:schemeClr val="bg1"/>
                </a:solidFill>
              </a:rPr>
              <a:t>MRI </a:t>
            </a:r>
            <a:r>
              <a:rPr lang="en-US" sz="2800" dirty="0">
                <a:solidFill>
                  <a:schemeClr val="bg1"/>
                </a:solidFill>
              </a:rPr>
              <a:t>Lymphangiography</a:t>
            </a:r>
            <a:r>
              <a:rPr lang="en-US" sz="2800" dirty="0" smtClean="0">
                <a:solidFill>
                  <a:schemeClr val="bg1"/>
                </a:solidFill>
              </a:rPr>
              <a:t> </a:t>
            </a:r>
            <a:endParaRPr lang="en-US" sz="2800" dirty="0">
              <a:solidFill>
                <a:schemeClr val="bg1"/>
              </a:solidFill>
            </a:endParaRPr>
          </a:p>
        </p:txBody>
      </p:sp>
      <p:pic>
        <p:nvPicPr>
          <p:cNvPr id="5" name="صورة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28864" y="2857872"/>
            <a:ext cx="3811488" cy="3811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1421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مربع نص 1"/>
          <p:cNvSpPr txBox="1"/>
          <p:nvPr/>
        </p:nvSpPr>
        <p:spPr>
          <a:xfrm>
            <a:off x="683568" y="1628800"/>
            <a:ext cx="3857082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5400" b="1" dirty="0" smtClean="0">
                <a:solidFill>
                  <a:schemeClr val="bg1"/>
                </a:solidFill>
              </a:rPr>
              <a:t>TREATMENT </a:t>
            </a:r>
            <a:endParaRPr lang="en-US" sz="5400" b="1" dirty="0">
              <a:solidFill>
                <a:schemeClr val="bg1"/>
              </a:solidFill>
            </a:endParaRPr>
          </a:p>
        </p:txBody>
      </p:sp>
      <p:sp>
        <p:nvSpPr>
          <p:cNvPr id="3" name="مربع نص 2"/>
          <p:cNvSpPr txBox="1"/>
          <p:nvPr/>
        </p:nvSpPr>
        <p:spPr>
          <a:xfrm>
            <a:off x="827584" y="2932489"/>
            <a:ext cx="7699224" cy="280076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Conservative </a:t>
            </a:r>
          </a:p>
          <a:p>
            <a:pPr marL="457200" indent="-457200"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Surgical </a:t>
            </a:r>
          </a:p>
          <a:p>
            <a:pPr marL="1828800" lvl="3" indent="-457200"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Physiological operations.</a:t>
            </a:r>
          </a:p>
          <a:p>
            <a:pPr marL="1828800" lvl="3" indent="-457200"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Excisional operations .   </a:t>
            </a:r>
            <a:endParaRPr lang="en-US" sz="44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992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20763" y="1700808"/>
            <a:ext cx="7851637" cy="520142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Conservative 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Limb hygiene.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Elevation , massage and exercise.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Elastic stockings. 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Diuretics.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Long acting penicillin.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Diethyl </a:t>
            </a:r>
            <a:r>
              <a:rPr lang="en-US" sz="3200" dirty="0" err="1" smtClean="0">
                <a:solidFill>
                  <a:schemeClr val="bg1"/>
                </a:solidFill>
              </a:rPr>
              <a:t>carbamazine</a:t>
            </a:r>
            <a:r>
              <a:rPr lang="en-US" sz="3200" dirty="0" smtClean="0">
                <a:solidFill>
                  <a:schemeClr val="bg1"/>
                </a:solidFill>
              </a:rPr>
              <a:t> for active </a:t>
            </a:r>
            <a:r>
              <a:rPr lang="en-US" sz="3200" dirty="0" err="1" smtClean="0">
                <a:solidFill>
                  <a:schemeClr val="bg1"/>
                </a:solidFill>
              </a:rPr>
              <a:t>filaria</a:t>
            </a:r>
            <a:r>
              <a:rPr lang="en-US" sz="3200" dirty="0" smtClean="0">
                <a:solidFill>
                  <a:schemeClr val="bg1"/>
                </a:solidFill>
              </a:rPr>
              <a:t>.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0191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20763" y="1700808"/>
            <a:ext cx="3881191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Conservative 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Limb hygiene.</a:t>
            </a:r>
          </a:p>
          <a:p>
            <a:pPr lvl="2" algn="l" rtl="0"/>
            <a:endParaRPr lang="en-US" sz="3200" dirty="0" smtClean="0">
              <a:solidFill>
                <a:schemeClr val="bg1"/>
              </a:solidFill>
            </a:endParaRP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1964" y="2998391"/>
            <a:ext cx="5220072" cy="346844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6798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864" y="1159808"/>
            <a:ext cx="9031080" cy="558156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377656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20763" y="1700808"/>
            <a:ext cx="7087389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Conservative 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Elevation , massage and exercise.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608" y="3070413"/>
            <a:ext cx="3403054" cy="3403054"/>
          </a:xfrm>
          <a:prstGeom prst="rect">
            <a:avLst/>
          </a:prstGeom>
        </p:spPr>
      </p:pic>
      <p:pic>
        <p:nvPicPr>
          <p:cNvPr id="6" name="صورة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8024" y="3070412"/>
            <a:ext cx="3528392" cy="33829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47349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20763" y="1700808"/>
            <a:ext cx="7087389" cy="27392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Conservative 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Elevation , massage and exercise.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67136" y="3055776"/>
            <a:ext cx="4509120" cy="37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56726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5" name="مربع نص 4"/>
          <p:cNvSpPr txBox="1"/>
          <p:nvPr/>
        </p:nvSpPr>
        <p:spPr>
          <a:xfrm>
            <a:off x="320763" y="1700808"/>
            <a:ext cx="4443396" cy="224676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Conservative </a:t>
            </a:r>
            <a:endParaRPr lang="en-US" sz="3200" dirty="0" smtClean="0">
              <a:solidFill>
                <a:schemeClr val="bg1"/>
              </a:solidFill>
            </a:endParaRPr>
          </a:p>
          <a:p>
            <a:pPr marL="1371600" lvl="2" indent="-457200" algn="l" rtl="0"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Elastic stockings. </a:t>
            </a: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  <a:p>
            <a:pPr marL="1371600" lvl="2" indent="-457200" algn="l" rtl="0">
              <a:buFont typeface="Arial" pitchFamily="34" charset="0"/>
              <a:buChar char="•"/>
            </a:pPr>
            <a:endParaRPr lang="en-US" sz="3200" dirty="0" smtClean="0">
              <a:solidFill>
                <a:schemeClr val="bg1"/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43155" y="3284984"/>
            <a:ext cx="3384829" cy="2877972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5041" y="3284984"/>
            <a:ext cx="3381375" cy="28568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76455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0142" y="1729937"/>
            <a:ext cx="4234268" cy="5128063"/>
          </a:xfrm>
          <a:prstGeom prst="rect">
            <a:avLst/>
          </a:prstGeom>
        </p:spPr>
      </p:pic>
      <p:pic>
        <p:nvPicPr>
          <p:cNvPr id="3" name="صورة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5348" y="2708920"/>
            <a:ext cx="4123116" cy="37518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759215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Surgical treatment </a:t>
            </a:r>
          </a:p>
          <a:p>
            <a:pPr marL="914400" lvl="1" indent="-457200" algn="l" rtl="0"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Physiological </a:t>
            </a:r>
            <a:r>
              <a:rPr lang="en-US" sz="4400" dirty="0">
                <a:solidFill>
                  <a:schemeClr val="bg1"/>
                </a:solidFill>
              </a:rPr>
              <a:t>operations</a:t>
            </a:r>
            <a:r>
              <a:rPr lang="en-US" sz="4400" dirty="0" smtClean="0">
                <a:solidFill>
                  <a:schemeClr val="bg1"/>
                </a:solidFill>
              </a:rPr>
              <a:t>.</a:t>
            </a:r>
          </a:p>
          <a:p>
            <a:pPr marL="1828800" lvl="3" indent="-457200" algn="l" rtl="0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</a:rPr>
              <a:t>Enteromesenteric</a:t>
            </a:r>
            <a:r>
              <a:rPr lang="en-US" sz="3200" dirty="0" smtClean="0">
                <a:solidFill>
                  <a:schemeClr val="bg1"/>
                </a:solidFill>
              </a:rPr>
              <a:t> bridge operation .</a:t>
            </a:r>
          </a:p>
          <a:p>
            <a:pPr marL="1828800" lvl="3" indent="-457200" algn="l" rtl="0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</a:rPr>
              <a:t>Omental</a:t>
            </a:r>
            <a:r>
              <a:rPr lang="en-US" sz="3200" dirty="0" smtClean="0">
                <a:solidFill>
                  <a:schemeClr val="bg1"/>
                </a:solidFill>
              </a:rPr>
              <a:t> flap operation </a:t>
            </a:r>
            <a:r>
              <a:rPr lang="en-US" sz="4000" dirty="0" smtClean="0">
                <a:solidFill>
                  <a:schemeClr val="bg1"/>
                </a:solidFill>
              </a:rPr>
              <a:t>.</a:t>
            </a:r>
          </a:p>
          <a:p>
            <a:pPr marL="1828800" lvl="3" indent="-457200" algn="l" rtl="0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</a:rPr>
              <a:t>Microlymphatic</a:t>
            </a:r>
            <a:r>
              <a:rPr lang="en-US" sz="3200" dirty="0" smtClean="0">
                <a:solidFill>
                  <a:schemeClr val="bg1"/>
                </a:solidFill>
              </a:rPr>
              <a:t> – venous anastomosis.</a:t>
            </a:r>
          </a:p>
          <a:p>
            <a:pPr marL="1828800" lvl="3" indent="-457200" algn="l" rtl="0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</a:rPr>
              <a:t>Microlymphatic</a:t>
            </a:r>
            <a:r>
              <a:rPr lang="en-US" sz="3200" dirty="0" smtClean="0">
                <a:solidFill>
                  <a:schemeClr val="bg1"/>
                </a:solidFill>
              </a:rPr>
              <a:t> transfer operation.</a:t>
            </a:r>
          </a:p>
          <a:p>
            <a:pPr marL="1828800" lvl="3" indent="-457200" algn="l" rtl="0"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</a:rPr>
              <a:t>Lympho</a:t>
            </a:r>
            <a:r>
              <a:rPr lang="en-US" sz="3200" dirty="0" smtClean="0">
                <a:solidFill>
                  <a:schemeClr val="bg1"/>
                </a:solidFill>
              </a:rPr>
              <a:t> – venous anastomosis .  </a:t>
            </a: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897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2400" dirty="0">
              <a:solidFill>
                <a:schemeClr val="bg1"/>
              </a:solidFill>
            </a:endParaRPr>
          </a:p>
        </p:txBody>
      </p:sp>
      <p:pic>
        <p:nvPicPr>
          <p:cNvPr id="7172" name="Picture 4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002" r="13362"/>
          <a:stretch/>
        </p:blipFill>
        <p:spPr bwMode="auto">
          <a:xfrm>
            <a:off x="2195736" y="1772816"/>
            <a:ext cx="5128861" cy="4678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101559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 rtl="0">
              <a:buFont typeface="Arial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467544" y="1628800"/>
            <a:ext cx="8136904" cy="42633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4400" dirty="0">
                <a:solidFill>
                  <a:schemeClr val="bg1"/>
                </a:solidFill>
              </a:rPr>
              <a:t>Surgical treatment </a:t>
            </a:r>
          </a:p>
          <a:p>
            <a:pPr marL="914400" lvl="1" indent="-4572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4400" dirty="0" smtClean="0">
                <a:solidFill>
                  <a:schemeClr val="bg1"/>
                </a:solidFill>
              </a:rPr>
              <a:t>Excisional operations</a:t>
            </a:r>
            <a:r>
              <a:rPr lang="en-US" sz="4400" dirty="0">
                <a:solidFill>
                  <a:schemeClr val="bg1"/>
                </a:solidFill>
              </a:rPr>
              <a:t>.</a:t>
            </a:r>
          </a:p>
          <a:p>
            <a:pPr marL="1828800" lvl="3" indent="-4572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Charles operation .</a:t>
            </a:r>
          </a:p>
          <a:p>
            <a:pPr marL="1828800" lvl="3" indent="-4572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err="1" smtClean="0">
                <a:solidFill>
                  <a:schemeClr val="bg1"/>
                </a:solidFill>
              </a:rPr>
              <a:t>Sistrunk’s</a:t>
            </a:r>
            <a:r>
              <a:rPr lang="en-US" sz="3200" dirty="0" smtClean="0">
                <a:solidFill>
                  <a:schemeClr val="bg1"/>
                </a:solidFill>
              </a:rPr>
              <a:t> operation .</a:t>
            </a:r>
          </a:p>
          <a:p>
            <a:pPr marL="1828800" lvl="3" indent="-457200" algn="l" rtl="0">
              <a:lnSpc>
                <a:spcPct val="150000"/>
              </a:lnSpc>
              <a:buFont typeface="Arial" pitchFamily="34" charset="0"/>
              <a:buChar char="•"/>
            </a:pPr>
            <a:r>
              <a:rPr lang="en-US" sz="3200" dirty="0" smtClean="0">
                <a:solidFill>
                  <a:schemeClr val="bg1"/>
                </a:solidFill>
              </a:rPr>
              <a:t>Thompson’s operation ( </a:t>
            </a:r>
            <a:r>
              <a:rPr lang="en-US" sz="3200" dirty="0" err="1" smtClean="0">
                <a:solidFill>
                  <a:schemeClr val="bg1"/>
                </a:solidFill>
              </a:rPr>
              <a:t>swiss</a:t>
            </a:r>
            <a:r>
              <a:rPr lang="en-US" sz="3200" dirty="0" smtClean="0">
                <a:solidFill>
                  <a:schemeClr val="bg1"/>
                </a:solidFill>
              </a:rPr>
              <a:t> roll ) .</a:t>
            </a:r>
            <a:endParaRPr lang="en-US" sz="32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18905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 rtl="0">
              <a:buFont typeface="Arial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4" r="12994"/>
          <a:stretch/>
        </p:blipFill>
        <p:spPr bwMode="auto">
          <a:xfrm>
            <a:off x="1836295" y="2343646"/>
            <a:ext cx="5471410" cy="410969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مستطيل 1"/>
          <p:cNvSpPr/>
          <p:nvPr/>
        </p:nvSpPr>
        <p:spPr>
          <a:xfrm>
            <a:off x="899592" y="1556792"/>
            <a:ext cx="3234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Charles operation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2559584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 rtl="0">
              <a:buFont typeface="Arial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153" r="21152"/>
          <a:stretch/>
        </p:blipFill>
        <p:spPr bwMode="auto">
          <a:xfrm>
            <a:off x="1862505" y="1957231"/>
            <a:ext cx="5418991" cy="45681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99797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 rtl="0">
              <a:buFont typeface="Arial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166" r="20487"/>
          <a:stretch/>
        </p:blipFill>
        <p:spPr bwMode="auto">
          <a:xfrm>
            <a:off x="1726670" y="1916832"/>
            <a:ext cx="5690660" cy="4822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903626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1124744"/>
            <a:ext cx="8961120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30301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 rtl="0">
              <a:buFont typeface="Arial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39" r="21500"/>
          <a:stretch/>
        </p:blipFill>
        <p:spPr bwMode="auto">
          <a:xfrm>
            <a:off x="2096050" y="2003648"/>
            <a:ext cx="4951900" cy="43056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1918330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 rtl="0">
              <a:buFont typeface="Arial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639" r="21191"/>
          <a:stretch/>
        </p:blipFill>
        <p:spPr bwMode="auto">
          <a:xfrm>
            <a:off x="323528" y="2778581"/>
            <a:ext cx="3816424" cy="32427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339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4861" r="18317"/>
          <a:stretch/>
        </p:blipFill>
        <p:spPr bwMode="auto">
          <a:xfrm>
            <a:off x="4662514" y="2772719"/>
            <a:ext cx="3861004" cy="32485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" name="مستطيل 9"/>
          <p:cNvSpPr/>
          <p:nvPr/>
        </p:nvSpPr>
        <p:spPr>
          <a:xfrm>
            <a:off x="899592" y="1556792"/>
            <a:ext cx="323421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Charles operation </a:t>
            </a:r>
            <a:endParaRPr lang="en-US" sz="3200" dirty="0"/>
          </a:p>
        </p:txBody>
      </p:sp>
    </p:spTree>
    <p:extLst>
      <p:ext uri="{BB962C8B-B14F-4D97-AF65-F5344CB8AC3E}">
        <p14:creationId xmlns:p14="http://schemas.microsoft.com/office/powerpoint/2010/main" val="3230009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 rtl="0">
              <a:buFont typeface="Arial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76178" y="2439526"/>
            <a:ext cx="3856062" cy="4013810"/>
          </a:xfrm>
          <a:prstGeom prst="rect">
            <a:avLst/>
          </a:prstGeom>
        </p:spPr>
      </p:pic>
      <p:sp>
        <p:nvSpPr>
          <p:cNvPr id="3" name="مستطيل 2"/>
          <p:cNvSpPr/>
          <p:nvPr/>
        </p:nvSpPr>
        <p:spPr>
          <a:xfrm>
            <a:off x="611560" y="1556792"/>
            <a:ext cx="441556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err="1">
                <a:solidFill>
                  <a:schemeClr val="bg1"/>
                </a:solidFill>
              </a:rPr>
              <a:t>Sistrunk’s</a:t>
            </a:r>
            <a:r>
              <a:rPr lang="en-US" sz="4000" dirty="0">
                <a:solidFill>
                  <a:schemeClr val="bg1"/>
                </a:solidFill>
              </a:rPr>
              <a:t> operation 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8148754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 rtl="0">
              <a:buFont typeface="Arial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755576" y="1692097"/>
            <a:ext cx="4007059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200" dirty="0">
                <a:solidFill>
                  <a:schemeClr val="bg1"/>
                </a:solidFill>
              </a:rPr>
              <a:t>Thompson’s operation </a:t>
            </a:r>
            <a:endParaRPr lang="en-US" sz="3200" dirty="0"/>
          </a:p>
        </p:txBody>
      </p:sp>
      <p:pic>
        <p:nvPicPr>
          <p:cNvPr id="3" name="صورة 2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2818" t="5693" r="7846" b="13034"/>
          <a:stretch/>
        </p:blipFill>
        <p:spPr>
          <a:xfrm>
            <a:off x="1670299" y="2281719"/>
            <a:ext cx="5803402" cy="44587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59179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457200" indent="-457200" algn="l" rtl="0">
              <a:buFont typeface="Arial" pitchFamily="34" charset="0"/>
              <a:buChar char="•"/>
            </a:pPr>
            <a:endParaRPr lang="en-US" sz="3200" dirty="0">
              <a:solidFill>
                <a:schemeClr val="bg1"/>
              </a:solidFill>
            </a:endParaRPr>
          </a:p>
        </p:txBody>
      </p:sp>
      <p:sp>
        <p:nvSpPr>
          <p:cNvPr id="8" name="مستطيل 7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9" name="مستطيل 8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LYMPHEDEMA 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2" name="مستطيل 1"/>
          <p:cNvSpPr/>
          <p:nvPr/>
        </p:nvSpPr>
        <p:spPr>
          <a:xfrm>
            <a:off x="899592" y="1692097"/>
            <a:ext cx="3240631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4000" dirty="0" smtClean="0">
                <a:solidFill>
                  <a:schemeClr val="bg1"/>
                </a:solidFill>
              </a:rPr>
              <a:t>Complications </a:t>
            </a:r>
            <a:endParaRPr lang="en-US" sz="4000" dirty="0"/>
          </a:p>
        </p:txBody>
      </p:sp>
      <p:grpSp>
        <p:nvGrpSpPr>
          <p:cNvPr id="13" name="مجموعة 12"/>
          <p:cNvGrpSpPr/>
          <p:nvPr/>
        </p:nvGrpSpPr>
        <p:grpSpPr>
          <a:xfrm>
            <a:off x="1115616" y="2564904"/>
            <a:ext cx="7799828" cy="3323987"/>
            <a:chOff x="1453261" y="2564904"/>
            <a:chExt cx="7799828" cy="3323987"/>
          </a:xfrm>
        </p:grpSpPr>
        <p:sp>
          <p:nvSpPr>
            <p:cNvPr id="6" name="مربع نص 5"/>
            <p:cNvSpPr txBox="1"/>
            <p:nvPr/>
          </p:nvSpPr>
          <p:spPr>
            <a:xfrm>
              <a:off x="1453261" y="2564904"/>
              <a:ext cx="7799828" cy="33239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marL="285750" indent="-285750" algn="l" rtl="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2800" dirty="0" smtClean="0">
                  <a:solidFill>
                    <a:schemeClr val="bg1"/>
                  </a:solidFill>
                </a:rPr>
                <a:t>Slow wound healing </a:t>
              </a:r>
            </a:p>
            <a:p>
              <a:pPr marL="285750" indent="-285750" algn="l" rtl="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2800" dirty="0" smtClean="0">
                  <a:solidFill>
                    <a:schemeClr val="bg1"/>
                  </a:solidFill>
                </a:rPr>
                <a:t>Infection                 cellulitis                 </a:t>
              </a:r>
              <a:r>
                <a:rPr lang="en-US" sz="2800" dirty="0" err="1" smtClean="0">
                  <a:solidFill>
                    <a:schemeClr val="bg1"/>
                  </a:solidFill>
                </a:rPr>
                <a:t>lymphangitis</a:t>
              </a:r>
              <a:r>
                <a:rPr lang="en-US" sz="2800" dirty="0" smtClean="0">
                  <a:solidFill>
                    <a:schemeClr val="bg1"/>
                  </a:solidFill>
                </a:rPr>
                <a:t> </a:t>
              </a:r>
            </a:p>
            <a:p>
              <a:pPr marL="285750" indent="-285750" algn="l" rtl="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2800" dirty="0" smtClean="0">
                  <a:solidFill>
                    <a:schemeClr val="bg1"/>
                  </a:solidFill>
                </a:rPr>
                <a:t>Skin ulcers , thickening of skin , follicles forms .</a:t>
              </a:r>
            </a:p>
            <a:p>
              <a:pPr marL="285750" indent="-285750" algn="l" rtl="0">
                <a:lnSpc>
                  <a:spcPct val="150000"/>
                </a:lnSpc>
                <a:buFont typeface="Arial" pitchFamily="34" charset="0"/>
                <a:buChar char="•"/>
              </a:pPr>
              <a:r>
                <a:rPr lang="en-US" sz="2800" dirty="0" smtClean="0">
                  <a:solidFill>
                    <a:schemeClr val="bg1"/>
                  </a:solidFill>
                </a:rPr>
                <a:t>Malignancy                  </a:t>
              </a:r>
              <a:r>
                <a:rPr lang="en-US" sz="2800" dirty="0" err="1" smtClean="0">
                  <a:solidFill>
                    <a:schemeClr val="bg1"/>
                  </a:solidFill>
                </a:rPr>
                <a:t>lymphangiosarcoma</a:t>
              </a:r>
              <a:r>
                <a:rPr lang="en-US" sz="2800" dirty="0" smtClean="0">
                  <a:solidFill>
                    <a:schemeClr val="bg1"/>
                  </a:solidFill>
                </a:rPr>
                <a:t> </a:t>
              </a:r>
            </a:p>
            <a:p>
              <a:pPr algn="l" rtl="0">
                <a:lnSpc>
                  <a:spcPct val="150000"/>
                </a:lnSpc>
              </a:pPr>
              <a:r>
                <a:rPr lang="en-US" sz="2800" dirty="0" smtClean="0">
                  <a:solidFill>
                    <a:schemeClr val="bg1"/>
                  </a:solidFill>
                </a:rPr>
                <a:t>                                        Stewart Treves Syndrome    </a:t>
              </a:r>
              <a:endParaRPr lang="en-US" sz="2800" dirty="0">
                <a:solidFill>
                  <a:schemeClr val="bg1"/>
                </a:solidFill>
              </a:endParaRPr>
            </a:p>
          </p:txBody>
        </p:sp>
        <p:cxnSp>
          <p:nvCxnSpPr>
            <p:cNvPr id="10" name="رابط كسهم مستقيم 9"/>
            <p:cNvCxnSpPr/>
            <p:nvPr/>
          </p:nvCxnSpPr>
          <p:spPr>
            <a:xfrm>
              <a:off x="3397477" y="3645024"/>
              <a:ext cx="864096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رابط كسهم مستقيم 10"/>
            <p:cNvCxnSpPr/>
            <p:nvPr/>
          </p:nvCxnSpPr>
          <p:spPr>
            <a:xfrm>
              <a:off x="5989765" y="3645024"/>
              <a:ext cx="864096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رابط كسهم مستقيم 11"/>
            <p:cNvCxnSpPr/>
            <p:nvPr/>
          </p:nvCxnSpPr>
          <p:spPr>
            <a:xfrm>
              <a:off x="3757517" y="4941168"/>
              <a:ext cx="864096" cy="0"/>
            </a:xfrm>
            <a:prstGeom prst="straightConnector1">
              <a:avLst/>
            </a:prstGeom>
            <a:ln>
              <a:solidFill>
                <a:schemeClr val="bg1"/>
              </a:solidFill>
              <a:tailEnd type="arrow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1151506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2" name="صورة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1844824"/>
            <a:ext cx="3807425" cy="418946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مستطيل 2"/>
          <p:cNvSpPr/>
          <p:nvPr/>
        </p:nvSpPr>
        <p:spPr>
          <a:xfrm>
            <a:off x="298685" y="2632844"/>
            <a:ext cx="4201307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rtl="0"/>
            <a:r>
              <a:rPr lang="en-US" sz="7200" b="1" dirty="0" smtClean="0">
                <a:solidFill>
                  <a:schemeClr val="bg1"/>
                </a:solidFill>
              </a:rPr>
              <a:t>Thank </a:t>
            </a:r>
          </a:p>
          <a:p>
            <a:pPr algn="ctr" rtl="0"/>
            <a:r>
              <a:rPr lang="en-US" sz="7200" b="1" dirty="0" smtClean="0">
                <a:solidFill>
                  <a:schemeClr val="bg1"/>
                </a:solidFill>
              </a:rPr>
              <a:t>You </a:t>
            </a:r>
            <a:endParaRPr lang="en-US" sz="7200" dirty="0">
              <a:solidFill>
                <a:schemeClr val="bg1"/>
              </a:solidFill>
            </a:endParaRPr>
          </a:p>
        </p:txBody>
      </p:sp>
      <p:sp>
        <p:nvSpPr>
          <p:cNvPr id="7" name="مستطيل 6"/>
          <p:cNvSpPr/>
          <p:nvPr/>
        </p:nvSpPr>
        <p:spPr>
          <a:xfrm>
            <a:off x="879274" y="908720"/>
            <a:ext cx="3096344" cy="432048"/>
          </a:xfrm>
          <a:prstGeom prst="rect">
            <a:avLst/>
          </a:prstGeom>
          <a:solidFill>
            <a:srgbClr val="92D050"/>
          </a:solidFill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400" b="1" dirty="0"/>
              <a:t>Lymphatic's disorders </a:t>
            </a:r>
          </a:p>
        </p:txBody>
      </p:sp>
      <p:sp>
        <p:nvSpPr>
          <p:cNvPr id="10" name="مستطيل 9"/>
          <p:cNvSpPr/>
          <p:nvPr/>
        </p:nvSpPr>
        <p:spPr>
          <a:xfrm>
            <a:off x="3923928" y="908720"/>
            <a:ext cx="4320480" cy="432048"/>
          </a:xfrm>
          <a:prstGeom prst="rect">
            <a:avLst/>
          </a:prstGeom>
          <a:noFill/>
          <a:ln>
            <a:solidFill>
              <a:srgbClr val="92D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bg1"/>
                </a:solidFill>
              </a:rPr>
              <a:t> </a:t>
            </a:r>
            <a:endParaRPr lang="en-US" sz="3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2577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" y="1124744"/>
            <a:ext cx="8961120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4189261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359" y="1124744"/>
            <a:ext cx="8997281" cy="56166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679211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352" y="1151384"/>
            <a:ext cx="8993296" cy="544596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67533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مستطيل 3"/>
          <p:cNvSpPr/>
          <p:nvPr/>
        </p:nvSpPr>
        <p:spPr>
          <a:xfrm>
            <a:off x="0" y="0"/>
            <a:ext cx="9144000" cy="1052736"/>
          </a:xfrm>
          <a:prstGeom prst="rect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4800" b="1" dirty="0" smtClean="0"/>
              <a:t>INTRODUCTION </a:t>
            </a:r>
            <a:endParaRPr lang="en-US" sz="4800" b="1" dirty="0"/>
          </a:p>
        </p:txBody>
      </p:sp>
      <p:sp>
        <p:nvSpPr>
          <p:cNvPr id="2" name="مستطيل 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noFill/>
          <a:ln w="762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sp>
        <p:nvSpPr>
          <p:cNvPr id="3" name="مستطيل 2"/>
          <p:cNvSpPr/>
          <p:nvPr/>
        </p:nvSpPr>
        <p:spPr>
          <a:xfrm>
            <a:off x="-36512" y="980728"/>
            <a:ext cx="9217024" cy="144016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 dirty="0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299" y="1182768"/>
            <a:ext cx="8961401" cy="54865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7333954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سمة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accent1">
            <a:lumMod val="75000"/>
          </a:schemeClr>
        </a:solidFill>
      </a:spPr>
      <a:bodyPr rtlCol="0" anchor="ctr"/>
      <a:lstStyle>
        <a:defPPr algn="ctr">
          <a:defRPr b="1" dirty="0"/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نسق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4211</TotalTime>
  <Words>394</Words>
  <Application>Microsoft Office PowerPoint</Application>
  <PresentationFormat>عرض على الشاشة (3:4)‏</PresentationFormat>
  <Paragraphs>183</Paragraphs>
  <Slides>55</Slides>
  <Notes>0</Notes>
  <HiddenSlides>0</HiddenSlides>
  <MMClips>0</MMClips>
  <ScaleCrop>false</ScaleCrop>
  <HeadingPairs>
    <vt:vector size="4" baseType="variant">
      <vt:variant>
        <vt:lpstr>نسق</vt:lpstr>
      </vt:variant>
      <vt:variant>
        <vt:i4>1</vt:i4>
      </vt:variant>
      <vt:variant>
        <vt:lpstr>عناوين الشرائح</vt:lpstr>
      </vt:variant>
      <vt:variant>
        <vt:i4>55</vt:i4>
      </vt:variant>
    </vt:vector>
  </HeadingPairs>
  <TitlesOfParts>
    <vt:vector size="56" baseType="lpstr">
      <vt:lpstr>سمة Office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  <vt:lpstr>عرض تقديمي في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عرض تقديمي في PowerPoint</dc:title>
  <dc:creator>Dell6430</dc:creator>
  <cp:lastModifiedBy>Dell6430</cp:lastModifiedBy>
  <cp:revision>119</cp:revision>
  <dcterms:created xsi:type="dcterms:W3CDTF">2019-01-01T20:38:17Z</dcterms:created>
  <dcterms:modified xsi:type="dcterms:W3CDTF">2019-04-03T21:12:28Z</dcterms:modified>
</cp:coreProperties>
</file>