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82"/>
  </p:notesMasterIdLst>
  <p:handoutMasterIdLst>
    <p:handoutMasterId r:id="rId83"/>
  </p:handoutMasterIdLst>
  <p:sldIdLst>
    <p:sldId id="447" r:id="rId2"/>
    <p:sldId id="448" r:id="rId3"/>
    <p:sldId id="380" r:id="rId4"/>
    <p:sldId id="452" r:id="rId5"/>
    <p:sldId id="453" r:id="rId6"/>
    <p:sldId id="381" r:id="rId7"/>
    <p:sldId id="382" r:id="rId8"/>
    <p:sldId id="454" r:id="rId9"/>
    <p:sldId id="383" r:id="rId10"/>
    <p:sldId id="384" r:id="rId11"/>
    <p:sldId id="455" r:id="rId12"/>
    <p:sldId id="385" r:id="rId13"/>
    <p:sldId id="390" r:id="rId14"/>
    <p:sldId id="392" r:id="rId15"/>
    <p:sldId id="393" r:id="rId16"/>
    <p:sldId id="394" r:id="rId17"/>
    <p:sldId id="396" r:id="rId18"/>
    <p:sldId id="401" r:id="rId19"/>
    <p:sldId id="339" r:id="rId20"/>
    <p:sldId id="463" r:id="rId21"/>
    <p:sldId id="464" r:id="rId22"/>
    <p:sldId id="400" r:id="rId23"/>
    <p:sldId id="402" r:id="rId24"/>
    <p:sldId id="403" r:id="rId25"/>
    <p:sldId id="404" r:id="rId26"/>
    <p:sldId id="405" r:id="rId27"/>
    <p:sldId id="458" r:id="rId28"/>
    <p:sldId id="450" r:id="rId29"/>
    <p:sldId id="449" r:id="rId30"/>
    <p:sldId id="303" r:id="rId31"/>
    <p:sldId id="304" r:id="rId32"/>
    <p:sldId id="406" r:id="rId33"/>
    <p:sldId id="407" r:id="rId34"/>
    <p:sldId id="408" r:id="rId35"/>
    <p:sldId id="409" r:id="rId36"/>
    <p:sldId id="410" r:id="rId37"/>
    <p:sldId id="412" r:id="rId38"/>
    <p:sldId id="411" r:id="rId39"/>
    <p:sldId id="413" r:id="rId40"/>
    <p:sldId id="415" r:id="rId41"/>
    <p:sldId id="416" r:id="rId42"/>
    <p:sldId id="417" r:id="rId43"/>
    <p:sldId id="418" r:id="rId44"/>
    <p:sldId id="465" r:id="rId45"/>
    <p:sldId id="419" r:id="rId46"/>
    <p:sldId id="421" r:id="rId47"/>
    <p:sldId id="425" r:id="rId48"/>
    <p:sldId id="433" r:id="rId49"/>
    <p:sldId id="427" r:id="rId50"/>
    <p:sldId id="428" r:id="rId51"/>
    <p:sldId id="429" r:id="rId52"/>
    <p:sldId id="430" r:id="rId53"/>
    <p:sldId id="431" r:id="rId54"/>
    <p:sldId id="432" r:id="rId55"/>
    <p:sldId id="456" r:id="rId56"/>
    <p:sldId id="327" r:id="rId57"/>
    <p:sldId id="434" r:id="rId58"/>
    <p:sldId id="343" r:id="rId59"/>
    <p:sldId id="435" r:id="rId60"/>
    <p:sldId id="328" r:id="rId61"/>
    <p:sldId id="369" r:id="rId62"/>
    <p:sldId id="436" r:id="rId63"/>
    <p:sldId id="262" r:id="rId64"/>
    <p:sldId id="335" r:id="rId65"/>
    <p:sldId id="307" r:id="rId66"/>
    <p:sldId id="308" r:id="rId67"/>
    <p:sldId id="459" r:id="rId68"/>
    <p:sldId id="283" r:id="rId69"/>
    <p:sldId id="462" r:id="rId70"/>
    <p:sldId id="273" r:id="rId71"/>
    <p:sldId id="336" r:id="rId72"/>
    <p:sldId id="437" r:id="rId73"/>
    <p:sldId id="438" r:id="rId74"/>
    <p:sldId id="441" r:id="rId75"/>
    <p:sldId id="442" r:id="rId76"/>
    <p:sldId id="439" r:id="rId77"/>
    <p:sldId id="440" r:id="rId78"/>
    <p:sldId id="443" r:id="rId79"/>
    <p:sldId id="444" r:id="rId80"/>
    <p:sldId id="451" r:id="rId81"/>
  </p:sldIdLst>
  <p:sldSz cx="10287000" cy="6858000" type="35mm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22" autoAdjust="0"/>
    <p:restoredTop sz="90929"/>
  </p:normalViewPr>
  <p:slideViewPr>
    <p:cSldViewPr>
      <p:cViewPr varScale="1">
        <p:scale>
          <a:sx n="91" d="100"/>
          <a:sy n="91" d="100"/>
        </p:scale>
        <p:origin x="870" y="84"/>
      </p:cViewPr>
      <p:guideLst>
        <p:guide orient="horz" pos="2208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notesViewPr>
    <p:cSldViewPr>
      <p:cViewPr varScale="1">
        <p:scale>
          <a:sx n="40" d="100"/>
          <a:sy n="40" d="100"/>
        </p:scale>
        <p:origin x="-14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endParaRPr lang="ko-KR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fld id="{688025DB-A1E9-4FD4-8C5B-34193D7ED85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0176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endParaRPr lang="ko-KR" altLang="ko-K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smtClean="0"/>
              <a:t>마스터 문자열 유형 편집</a:t>
            </a:r>
          </a:p>
          <a:p>
            <a:pPr lvl="1"/>
            <a:r>
              <a:rPr lang="ko-KR" altLang="ko-KR" smtClean="0"/>
              <a:t>둘째 수준</a:t>
            </a:r>
          </a:p>
          <a:p>
            <a:pPr lvl="2"/>
            <a:r>
              <a:rPr lang="ko-KR" altLang="ko-KR" smtClean="0"/>
              <a:t>셋째 수준</a:t>
            </a:r>
          </a:p>
          <a:p>
            <a:pPr lvl="3"/>
            <a:r>
              <a:rPr lang="ko-KR" altLang="ko-KR" smtClean="0"/>
              <a:t>넷째 수준</a:t>
            </a:r>
          </a:p>
          <a:p>
            <a:pPr lvl="4"/>
            <a:r>
              <a:rPr lang="ko-KR" altLang="ko-KR" smtClean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fld id="{F56E109D-F33D-4EC4-A005-644608636C72}" type="slidenum">
              <a:rPr lang="ko-KR" altLang="ko-KR"/>
              <a:pPr/>
              <a:t>‹#›</a:t>
            </a:fld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1445956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758D8E-4324-4F2D-9C57-F8DE284BD07A}" type="slidenum">
              <a:rPr lang="ko-KR" altLang="ko-KR"/>
              <a:pPr/>
              <a:t>60</a:t>
            </a:fld>
            <a:endParaRPr lang="ko-KR" altLang="ko-KR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4719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1C65EA-607C-49EE-9A4E-43B10A0835EA}" type="slidenum">
              <a:rPr lang="ko-KR" altLang="ko-KR"/>
              <a:pPr/>
              <a:t>63</a:t>
            </a:fld>
            <a:endParaRPr lang="ko-KR" altLang="ko-KR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257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2D1D1D-E88B-48B7-9D79-80F40D367E8D}" type="slidenum">
              <a:rPr lang="ko-KR" altLang="ko-KR"/>
              <a:pPr/>
              <a:t>64</a:t>
            </a:fld>
            <a:endParaRPr lang="ko-KR" altLang="ko-KR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811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73C42C-73B9-4C3A-B1EB-260BD81AFEDD}" type="slidenum">
              <a:rPr lang="ko-KR" altLang="ko-KR"/>
              <a:pPr/>
              <a:t>65</a:t>
            </a:fld>
            <a:endParaRPr lang="ko-KR" altLang="ko-KR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713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8A8090-0778-4254-A69F-CF7B06229997}" type="slidenum">
              <a:rPr lang="ko-KR" altLang="ko-KR"/>
              <a:pPr/>
              <a:t>66</a:t>
            </a:fld>
            <a:endParaRPr lang="ko-KR" altLang="ko-KR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3349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034A11-E061-4285-97FC-976B35D00DB0}" type="slidenum">
              <a:rPr lang="ko-KR" altLang="ko-KR"/>
              <a:pPr/>
              <a:t>68</a:t>
            </a:fld>
            <a:endParaRPr lang="ko-KR" altLang="ko-KR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7229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524FB5-9C14-4C6E-ACAA-EC96A5C9E94D}" type="slidenum">
              <a:rPr lang="ko-KR" altLang="ko-KR"/>
              <a:pPr/>
              <a:t>70</a:t>
            </a:fld>
            <a:endParaRPr lang="ko-KR" altLang="ko-KR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041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C8D4D-53DF-4251-AE9D-35FBDE0B50EC}" type="slidenum">
              <a:rPr lang="ko-KR" altLang="ko-KR"/>
              <a:pPr/>
              <a:t>71</a:t>
            </a:fld>
            <a:endParaRPr lang="ko-KR" altLang="ko-KR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773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771525" y="1298333"/>
            <a:ext cx="6521513" cy="15464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771525" y="2973933"/>
            <a:ext cx="6521513" cy="6204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8808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054" y="397437"/>
            <a:ext cx="9291485" cy="1018035"/>
          </a:xfrm>
        </p:spPr>
        <p:txBody>
          <a:bodyPr>
            <a:normAutofit/>
          </a:bodyPr>
          <a:lstStyle>
            <a:lvl1pPr algn="r">
              <a:defRPr sz="405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678" y="1897626"/>
            <a:ext cx="9276829" cy="4473677"/>
          </a:xfrm>
        </p:spPr>
        <p:txBody>
          <a:bodyPr/>
          <a:lstStyle>
            <a:lvl1pPr algn="l">
              <a:defRPr sz="315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99EC-8A6B-4F7F-859C-149B675486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447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483622" y="1381400"/>
            <a:ext cx="5809388" cy="48812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500063" rtl="0">
              <a:spcBef>
                <a:spcPts val="675"/>
              </a:spcBef>
              <a:spcAft>
                <a:spcPts val="0"/>
              </a:spcAft>
              <a:buSzPts val="3400"/>
              <a:buChar char="▰"/>
              <a:defRPr sz="3825"/>
            </a:lvl1pPr>
            <a:lvl2pPr marL="1028700" lvl="1" indent="-500063" rtl="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825"/>
            </a:lvl2pPr>
            <a:lvl3pPr marL="1543050" lvl="2" indent="-500063" rtl="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825"/>
            </a:lvl3pPr>
            <a:lvl4pPr marL="2057400" lvl="3" indent="-500063" rtl="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825"/>
            </a:lvl4pPr>
            <a:lvl5pPr marL="2571750" lvl="4" indent="-500063" rtl="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825"/>
            </a:lvl5pPr>
            <a:lvl6pPr marL="3086100" lvl="5" indent="-500063" rtl="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825"/>
            </a:lvl6pPr>
            <a:lvl7pPr marL="3600450" lvl="6" indent="-500063" rtl="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825"/>
            </a:lvl7pPr>
            <a:lvl8pPr marL="4114800" lvl="7" indent="-500063" rtl="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825"/>
            </a:lvl8pPr>
            <a:lvl9pPr marL="4629150" lvl="8" indent="-500063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82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Google Shape;19;p4"/>
          <p:cNvSpPr txBox="1"/>
          <p:nvPr/>
        </p:nvSpPr>
        <p:spPr>
          <a:xfrm>
            <a:off x="679894" y="836233"/>
            <a:ext cx="979763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800" b="1">
                <a:solidFill>
                  <a:srgbClr val="7DFFB1"/>
                </a:solidFill>
                <a:latin typeface="Titillium Web"/>
                <a:ea typeface="Titillium Web"/>
                <a:cs typeface="Titillium Web"/>
                <a:sym typeface="Titillium Web"/>
              </a:rPr>
              <a:t>“</a:t>
            </a:r>
            <a:endParaRPr sz="10800" b="1">
              <a:solidFill>
                <a:srgbClr val="7DFFB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817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514350" y="1904997"/>
            <a:ext cx="6778688" cy="41984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428625">
              <a:spcBef>
                <a:spcPts val="675"/>
              </a:spcBef>
              <a:spcAft>
                <a:spcPts val="0"/>
              </a:spcAft>
              <a:buSzPts val="2400"/>
              <a:buChar char="▰"/>
              <a:defRPr/>
            </a:lvl1pPr>
            <a:lvl2pPr marL="1028700" lvl="1" indent="-428625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543050" lvl="2" indent="-428625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2057400" lvl="3" indent="-428625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571750" lvl="4" indent="-428625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3086100" lvl="5" indent="-428625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600450" lvl="6" indent="-428625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4114800" lvl="7" indent="-428625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629150" lvl="8" indent="-428625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2120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514350" y="1905000"/>
            <a:ext cx="3290288" cy="42048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400050">
              <a:spcBef>
                <a:spcPts val="675"/>
              </a:spcBef>
              <a:spcAft>
                <a:spcPts val="0"/>
              </a:spcAft>
              <a:buSzPts val="2000"/>
              <a:buChar char="▰"/>
              <a:defRPr sz="2250"/>
            </a:lvl1pPr>
            <a:lvl2pPr marL="1028700" lvl="1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2pPr>
            <a:lvl3pPr marL="1543050" lvl="2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3pPr>
            <a:lvl4pPr marL="2057400" lvl="3" indent="-40005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250"/>
            </a:lvl4pPr>
            <a:lvl5pPr marL="2571750" lvl="4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5pPr>
            <a:lvl6pPr marL="3086100" lvl="5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6pPr>
            <a:lvl7pPr marL="3600450" lvl="6" indent="-40005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250"/>
            </a:lvl7pPr>
            <a:lvl8pPr marL="4114800" lvl="7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8pPr>
            <a:lvl9pPr marL="4629150" lvl="8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4002857" y="1905000"/>
            <a:ext cx="3290288" cy="42048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400050">
              <a:spcBef>
                <a:spcPts val="675"/>
              </a:spcBef>
              <a:spcAft>
                <a:spcPts val="0"/>
              </a:spcAft>
              <a:buSzPts val="2000"/>
              <a:buChar char="▰"/>
              <a:defRPr sz="2250"/>
            </a:lvl1pPr>
            <a:lvl2pPr marL="1028700" lvl="1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2pPr>
            <a:lvl3pPr marL="1543050" lvl="2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3pPr>
            <a:lvl4pPr marL="2057400" lvl="3" indent="-40005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250"/>
            </a:lvl4pPr>
            <a:lvl5pPr marL="2571750" lvl="4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5pPr>
            <a:lvl6pPr marL="3086100" lvl="5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6pPr>
            <a:lvl7pPr marL="3600450" lvl="6" indent="-40005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250"/>
            </a:lvl7pPr>
            <a:lvl8pPr marL="4114800" lvl="7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8pPr>
            <a:lvl9pPr marL="4629150" lvl="8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689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514350" y="1905000"/>
            <a:ext cx="2083050" cy="44280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371475" rtl="0">
              <a:spcBef>
                <a:spcPts val="675"/>
              </a:spcBef>
              <a:spcAft>
                <a:spcPts val="0"/>
              </a:spcAft>
              <a:buSzPts val="1600"/>
              <a:buChar char="▰"/>
              <a:defRPr sz="1800"/>
            </a:lvl1pPr>
            <a:lvl2pPr marL="1028700" lvl="1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2pPr>
            <a:lvl3pPr marL="1543050" lvl="2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3pPr>
            <a:lvl4pPr marL="2057400" lvl="3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4pPr>
            <a:lvl5pPr marL="2571750" lvl="4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5pPr>
            <a:lvl6pPr marL="3086100" lvl="5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6pPr>
            <a:lvl7pPr marL="3600450" lvl="6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7pPr>
            <a:lvl8pPr marL="4114800" lvl="7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8pPr>
            <a:lvl9pPr marL="4629150" lvl="8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2862174" y="1905000"/>
            <a:ext cx="2083050" cy="44280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371475" rtl="0">
              <a:spcBef>
                <a:spcPts val="675"/>
              </a:spcBef>
              <a:spcAft>
                <a:spcPts val="0"/>
              </a:spcAft>
              <a:buSzPts val="1600"/>
              <a:buChar char="▰"/>
              <a:defRPr sz="1800"/>
            </a:lvl1pPr>
            <a:lvl2pPr marL="1028700" lvl="1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2pPr>
            <a:lvl3pPr marL="1543050" lvl="2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3pPr>
            <a:lvl4pPr marL="2057400" lvl="3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4pPr>
            <a:lvl5pPr marL="2571750" lvl="4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5pPr>
            <a:lvl6pPr marL="3086100" lvl="5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6pPr>
            <a:lvl7pPr marL="3600450" lvl="6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7pPr>
            <a:lvl8pPr marL="4114800" lvl="7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8pPr>
            <a:lvl9pPr marL="4629150" lvl="8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5210000" y="1905000"/>
            <a:ext cx="2083050" cy="44280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371475" rtl="0">
              <a:spcBef>
                <a:spcPts val="675"/>
              </a:spcBef>
              <a:spcAft>
                <a:spcPts val="0"/>
              </a:spcAft>
              <a:buSzPts val="1600"/>
              <a:buChar char="▰"/>
              <a:defRPr sz="1800"/>
            </a:lvl1pPr>
            <a:lvl2pPr marL="1028700" lvl="1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2pPr>
            <a:lvl3pPr marL="1543050" lvl="2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3pPr>
            <a:lvl4pPr marL="2057400" lvl="3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4pPr>
            <a:lvl5pPr marL="2571750" lvl="4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5pPr>
            <a:lvl6pPr marL="3086100" lvl="5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6pPr>
            <a:lvl7pPr marL="3600450" lvl="6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7pPr>
            <a:lvl8pPr marL="4114800" lvl="7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8pPr>
            <a:lvl9pPr marL="4629150" lvl="8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437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264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514350" y="5875067"/>
            <a:ext cx="6778688" cy="6928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257175">
              <a:spcBef>
                <a:spcPts val="405"/>
              </a:spcBef>
              <a:spcAft>
                <a:spcPts val="0"/>
              </a:spcAft>
              <a:buSzPts val="1800"/>
              <a:buNone/>
              <a:defRPr sz="2025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95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6A9ECAB-9ACF-48E3-8D50-A6671589C5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980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00226" y="3460955"/>
            <a:ext cx="8030496" cy="200578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4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8523" y="5466740"/>
            <a:ext cx="7989015" cy="904568"/>
          </a:xfrm>
        </p:spPr>
        <p:txBody>
          <a:bodyPr>
            <a:normAutofit/>
          </a:bodyPr>
          <a:lstStyle>
            <a:lvl1pPr marL="0" indent="0" algn="r">
              <a:buNone/>
              <a:defRPr sz="3150" b="0" i="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979E-A08E-40C7-AFDF-1DED8CD2A0A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89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DFFB1"/>
            </a:gs>
            <a:gs pos="12000">
              <a:srgbClr val="00AAC6"/>
            </a:gs>
            <a:gs pos="51000">
              <a:srgbClr val="0037B3"/>
            </a:gs>
            <a:gs pos="100000">
              <a:srgbClr val="00001A"/>
            </a:gs>
          </a:gsLst>
          <a:lin ang="1350003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14350" y="1904997"/>
            <a:ext cx="6778688" cy="41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7DFFB1"/>
              </a:buClr>
              <a:buSzPts val="2400"/>
              <a:buFont typeface="Titillium Web Light"/>
              <a:buChar char="▰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○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■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●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○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■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●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○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■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lvl="1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lvl="2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lvl="3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lvl="4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lvl="5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lvl="6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lvl="7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lvl="8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537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87431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transition>
    <p:fade thruBlk="1"/>
  </p:transition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9.png"/><Relationship Id="rId4" Type="http://schemas.openxmlformats.org/officeDocument/2006/relationships/image" Target="../media/image4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1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7700" y="1066800"/>
            <a:ext cx="8743950" cy="1470025"/>
          </a:xfrm>
        </p:spPr>
        <p:txBody>
          <a:bodyPr/>
          <a:lstStyle/>
          <a:p>
            <a:r>
              <a:rPr lang="en-US" sz="5400" dirty="0" smtClean="0"/>
              <a:t>Stomach and </a:t>
            </a:r>
            <a:r>
              <a:rPr lang="en-US" sz="5400" dirty="0"/>
              <a:t>D</a:t>
            </a:r>
            <a:r>
              <a:rPr lang="en-US" sz="5400" dirty="0" smtClean="0"/>
              <a:t>uodenum</a:t>
            </a:r>
            <a:endParaRPr lang="ar-LY" sz="5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000" dirty="0" smtClean="0"/>
              <a:t>Dr. Othman Tajoury</a:t>
            </a:r>
          </a:p>
          <a:p>
            <a:r>
              <a:rPr lang="en-US" sz="3000" dirty="0" smtClean="0"/>
              <a:t>MD,MRCS(Eng.),FEBS(Euro. Board)</a:t>
            </a:r>
          </a:p>
          <a:p>
            <a:r>
              <a:rPr lang="en-US" sz="3000" dirty="0" smtClean="0"/>
              <a:t>Supervisor of clinical phase LIMU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69508" y="194590"/>
            <a:ext cx="9291485" cy="1018035"/>
          </a:xfrm>
        </p:spPr>
        <p:txBody>
          <a:bodyPr>
            <a:normAutofit fontScale="90000"/>
          </a:bodyPr>
          <a:lstStyle/>
          <a:p>
            <a:pPr algn="l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1- </a:t>
            </a:r>
            <a:r>
              <a:rPr lang="en-US" dirty="0" smtClean="0"/>
              <a:t>Gastritis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(acute or stress) </a:t>
            </a:r>
            <a:endParaRPr lang="ar-LY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251" y="3581400"/>
            <a:ext cx="3528676" cy="2841218"/>
          </a:xfrm>
        </p:spPr>
      </p:pic>
      <p:sp>
        <p:nvSpPr>
          <p:cNvPr id="5" name="مستطيل 4"/>
          <p:cNvSpPr/>
          <p:nvPr/>
        </p:nvSpPr>
        <p:spPr>
          <a:xfrm>
            <a:off x="362729" y="1404433"/>
            <a:ext cx="6210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ar-LY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•Widespread inflammation of the mucosa. 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•Causes: </a:t>
            </a:r>
            <a:r>
              <a:rPr lang="en-US" sz="2800" i="1" dirty="0" smtClean="0">
                <a:solidFill>
                  <a:schemeClr val="bg1"/>
                </a:solidFill>
              </a:rPr>
              <a:t>H. pylori, NSAIDS,</a:t>
            </a:r>
          </a:p>
          <a:p>
            <a:pPr>
              <a:lnSpc>
                <a:spcPct val="150000"/>
              </a:lnSpc>
            </a:pPr>
            <a:r>
              <a:rPr lang="en-US" sz="2800" i="1" dirty="0" smtClean="0">
                <a:solidFill>
                  <a:schemeClr val="bg1"/>
                </a:solidFill>
              </a:rPr>
              <a:t> physiologic stress.</a:t>
            </a:r>
          </a:p>
          <a:p>
            <a:pPr>
              <a:lnSpc>
                <a:spcPct val="150000"/>
              </a:lnSpc>
            </a:pPr>
            <a:r>
              <a:rPr lang="en-US" sz="2800" i="1" dirty="0" smtClean="0"/>
              <a:t> 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703" y="397437"/>
            <a:ext cx="3528676" cy="29921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Types of gastritis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1981200"/>
            <a:ext cx="10058399" cy="4114800"/>
          </a:xfrm>
        </p:spPr>
        <p:txBody>
          <a:bodyPr>
            <a:normAutofit/>
          </a:bodyPr>
          <a:lstStyle/>
          <a:p>
            <a:r>
              <a:rPr lang="en-CA" sz="2400" dirty="0"/>
              <a:t>Type A </a:t>
            </a:r>
            <a:r>
              <a:rPr lang="en-CA" sz="2400" dirty="0" smtClean="0"/>
              <a:t>gastritis: autoimmune, </a:t>
            </a:r>
            <a:r>
              <a:rPr lang="en-CA" sz="2400" dirty="0"/>
              <a:t>antibodies to the parietal </a:t>
            </a:r>
            <a:r>
              <a:rPr lang="en-CA" sz="2400" dirty="0" smtClean="0"/>
              <a:t>cells.</a:t>
            </a:r>
          </a:p>
          <a:p>
            <a:r>
              <a:rPr lang="en-CA" sz="2400" dirty="0"/>
              <a:t>Type B </a:t>
            </a:r>
            <a:r>
              <a:rPr lang="en-CA" sz="2400" dirty="0" smtClean="0"/>
              <a:t>gastritis</a:t>
            </a:r>
            <a:r>
              <a:rPr lang="en-CA" sz="2400" dirty="0"/>
              <a:t>: Helicobacter-associated </a:t>
            </a:r>
            <a:r>
              <a:rPr lang="en-CA" sz="2400" dirty="0" smtClean="0"/>
              <a:t>gastritis.</a:t>
            </a:r>
          </a:p>
          <a:p>
            <a:r>
              <a:rPr lang="en-CA" sz="2400" dirty="0"/>
              <a:t>Reflux gastritis: </a:t>
            </a:r>
            <a:r>
              <a:rPr lang="en-CA" sz="2400" dirty="0" smtClean="0"/>
              <a:t>common after </a:t>
            </a:r>
            <a:r>
              <a:rPr lang="en-CA" sz="2400" dirty="0"/>
              <a:t>gastric surgery</a:t>
            </a:r>
            <a:endParaRPr lang="en-CA" sz="2400" dirty="0" smtClean="0"/>
          </a:p>
          <a:p>
            <a:r>
              <a:rPr lang="en-CA" sz="2400" dirty="0"/>
              <a:t>Erosive </a:t>
            </a:r>
            <a:r>
              <a:rPr lang="en-CA" sz="2400" dirty="0" smtClean="0"/>
              <a:t>gastritis</a:t>
            </a:r>
            <a:r>
              <a:rPr lang="en-CA" sz="2400" dirty="0"/>
              <a:t>: NSAIDs and alcohol are common </a:t>
            </a:r>
            <a:r>
              <a:rPr lang="en-CA" sz="2400" dirty="0" smtClean="0"/>
              <a:t>causes.</a:t>
            </a:r>
          </a:p>
          <a:p>
            <a:r>
              <a:rPr lang="en-CA" sz="2400" dirty="0"/>
              <a:t>Stress gastritis: </a:t>
            </a:r>
            <a:r>
              <a:rPr lang="en-CA" sz="2400" dirty="0" smtClean="0"/>
              <a:t>B/O reduction </a:t>
            </a:r>
            <a:r>
              <a:rPr lang="en-CA" sz="2400" dirty="0"/>
              <a:t>in the blood supply to </a:t>
            </a:r>
            <a:r>
              <a:rPr lang="en-CA" sz="2400" dirty="0" smtClean="0"/>
              <a:t>superficial mucosa </a:t>
            </a:r>
            <a:r>
              <a:rPr lang="en-CA" sz="2400" dirty="0"/>
              <a:t>of </a:t>
            </a:r>
            <a:r>
              <a:rPr lang="en-CA" sz="2400" dirty="0" smtClean="0"/>
              <a:t>the </a:t>
            </a:r>
            <a:r>
              <a:rPr lang="en-CA" sz="2400" dirty="0" smtClean="0"/>
              <a:t>stomach</a:t>
            </a:r>
            <a:r>
              <a:rPr lang="en-CA" sz="2400" dirty="0"/>
              <a:t>.</a:t>
            </a:r>
            <a:endParaRPr lang="en-CA" sz="2400" dirty="0" smtClean="0"/>
          </a:p>
          <a:p>
            <a:r>
              <a:rPr lang="en-CA" sz="2400" dirty="0"/>
              <a:t>Ménétrier’s disease: gross </a:t>
            </a:r>
            <a:r>
              <a:rPr lang="en-CA" sz="2400" dirty="0" smtClean="0"/>
              <a:t>hypertrophy of </a:t>
            </a:r>
            <a:r>
              <a:rPr lang="en-CA" sz="2400" dirty="0"/>
              <a:t>the gastric mucosal folds</a:t>
            </a:r>
            <a:r>
              <a:rPr lang="en-CA" sz="2400" dirty="0" smtClean="0"/>
              <a:t>, </a:t>
            </a:r>
          </a:p>
          <a:p>
            <a:pPr marL="0" indent="0">
              <a:buNone/>
            </a:pPr>
            <a:r>
              <a:rPr lang="en-CA" sz="2400" dirty="0"/>
              <a:t> </a:t>
            </a:r>
            <a:r>
              <a:rPr lang="en-CA" sz="2400" dirty="0" smtClean="0"/>
              <a:t>    premalignant. </a:t>
            </a:r>
          </a:p>
          <a:p>
            <a:r>
              <a:rPr lang="en-CA" sz="2400" dirty="0"/>
              <a:t>Lymphocytic </a:t>
            </a:r>
            <a:r>
              <a:rPr lang="en-CA" sz="2400" dirty="0" smtClean="0"/>
              <a:t>gastritis: rare 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236709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3810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sz="4800" dirty="0" smtClean="0"/>
              <a:t/>
            </a:r>
            <a:br>
              <a:rPr lang="ar-LY" sz="4800" dirty="0" smtClean="0"/>
            </a:br>
            <a:r>
              <a:rPr lang="en-US" sz="4000" dirty="0" smtClean="0"/>
              <a:t>Gastritis </a:t>
            </a:r>
            <a:endParaRPr lang="ar-LY" sz="4000" dirty="0"/>
          </a:p>
        </p:txBody>
      </p:sp>
      <p:sp>
        <p:nvSpPr>
          <p:cNvPr id="5" name="مستطيل 4"/>
          <p:cNvSpPr/>
          <p:nvPr/>
        </p:nvSpPr>
        <p:spPr>
          <a:xfrm>
            <a:off x="342900" y="1676400"/>
            <a:ext cx="609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S&amp;S: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•Nausea, emesis, hematemesis, melena, hematochezia, etc.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•Treatment: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 Prevention, removal of offending agent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 Gastric decompression and support.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Acid suppression (PPI),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 Gastrectomy in severe cases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700" y="1722418"/>
            <a:ext cx="4167352" cy="3878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609600"/>
            <a:ext cx="9291485" cy="1018035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2- </a:t>
            </a:r>
            <a:r>
              <a:rPr lang="en-US" dirty="0" smtClean="0"/>
              <a:t>Mallory-Weiss </a:t>
            </a:r>
            <a:r>
              <a:rPr lang="en-US" dirty="0" smtClean="0"/>
              <a:t>Syndrome </a:t>
            </a:r>
            <a:endParaRPr lang="ar-LY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975104"/>
            <a:ext cx="396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100" y="1975104"/>
            <a:ext cx="4267200" cy="4279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3- Gastric </a:t>
            </a:r>
            <a:r>
              <a:rPr lang="en-US" sz="3600" dirty="0" smtClean="0"/>
              <a:t>Polyps 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5028" y="2264979"/>
            <a:ext cx="9277350" cy="4648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•There are two types: </a:t>
            </a:r>
          </a:p>
          <a:p>
            <a:pPr>
              <a:buNone/>
            </a:pPr>
            <a:r>
              <a:rPr lang="en-US" dirty="0" smtClean="0"/>
              <a:t>       a- Hyperplastic </a:t>
            </a:r>
          </a:p>
          <a:p>
            <a:pPr>
              <a:buNone/>
            </a:pPr>
            <a:r>
              <a:rPr lang="en-US" dirty="0" smtClean="0"/>
              <a:t>       b- Adenomatous </a:t>
            </a:r>
          </a:p>
          <a:p>
            <a:pPr>
              <a:buNone/>
            </a:pPr>
            <a:r>
              <a:rPr lang="en-US" dirty="0" smtClean="0"/>
              <a:t>A- Hyperplastic polyps: </a:t>
            </a:r>
          </a:p>
          <a:p>
            <a:pPr>
              <a:buNone/>
            </a:pPr>
            <a:r>
              <a:rPr lang="en-US" dirty="0" smtClean="0"/>
              <a:t>       •More common </a:t>
            </a:r>
          </a:p>
          <a:p>
            <a:pPr>
              <a:buNone/>
            </a:pPr>
            <a:r>
              <a:rPr lang="en-US" dirty="0" smtClean="0"/>
              <a:t>       •Usually benign </a:t>
            </a:r>
          </a:p>
          <a:p>
            <a:pPr>
              <a:buNone/>
            </a:pPr>
            <a:r>
              <a:rPr lang="en-US" dirty="0" smtClean="0"/>
              <a:t>B- Adenomatous:</a:t>
            </a:r>
          </a:p>
          <a:p>
            <a:pPr>
              <a:buNone/>
            </a:pPr>
            <a:r>
              <a:rPr lang="en-US" dirty="0" smtClean="0"/>
              <a:t>       • Precancerous 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LY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0" y="2251841"/>
            <a:ext cx="50800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500" y="2286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sz="4400" dirty="0" smtClean="0"/>
              <a:t/>
            </a:r>
            <a:br>
              <a:rPr lang="ar-LY" sz="4400" dirty="0" smtClean="0"/>
            </a:br>
            <a:r>
              <a:rPr lang="en-US" sz="4400" dirty="0" smtClean="0"/>
              <a:t>Gastric Polyps </a:t>
            </a:r>
            <a:endParaRPr lang="ar-LY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42900" y="1676400"/>
            <a:ext cx="9829800" cy="5029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</a:t>
            </a:r>
            <a:r>
              <a:rPr lang="en-US" b="1" dirty="0" smtClean="0"/>
              <a:t>Adenomatous polyps: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•Greater risk of </a:t>
            </a:r>
            <a:r>
              <a:rPr lang="en-US" dirty="0" smtClean="0"/>
              <a:t>malignancy 40% </a:t>
            </a:r>
            <a:r>
              <a:rPr lang="en-US" dirty="0" smtClean="0"/>
              <a:t>(Precancerous)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•&lt; 0.5 cm in diameter = very low risk.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•&gt; 1.5 cm in diameter = very high risk.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•Once a polyp is diagnosed, should be removed, 2.5% recurrence rate</a:t>
            </a:r>
          </a:p>
          <a:p>
            <a:pPr>
              <a:lnSpc>
                <a:spcPct val="150000"/>
              </a:lnSpc>
              <a:buNone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76300" y="1066800"/>
            <a:ext cx="9291485" cy="1018035"/>
          </a:xfrm>
        </p:spPr>
        <p:txBody>
          <a:bodyPr/>
          <a:lstStyle/>
          <a:p>
            <a:pPr algn="ctr"/>
            <a:r>
              <a:rPr lang="en-US" dirty="0" smtClean="0"/>
              <a:t>Peutz-Jegher’s Syndrome </a:t>
            </a:r>
            <a:endParaRPr lang="ar-LY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10300" y="2590800"/>
            <a:ext cx="37528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74431" y="2438400"/>
            <a:ext cx="6019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>
                <a:solidFill>
                  <a:schemeClr val="bg1"/>
                </a:solidFill>
              </a:rPr>
              <a:t>A</a:t>
            </a:r>
            <a:r>
              <a:rPr lang="en-CA" sz="2800" dirty="0" smtClean="0">
                <a:solidFill>
                  <a:schemeClr val="bg1"/>
                </a:solidFill>
              </a:rPr>
              <a:t>utosomal </a:t>
            </a:r>
            <a:r>
              <a:rPr lang="en-CA" sz="2800" dirty="0">
                <a:solidFill>
                  <a:schemeClr val="bg1"/>
                </a:solidFill>
              </a:rPr>
              <a:t>dominant genetic disorder characterized by the development of benign hamartomatous polyps in the gastrointestinal tract </a:t>
            </a:r>
            <a:r>
              <a:rPr lang="en-CA" sz="2800" dirty="0" smtClean="0">
                <a:solidFill>
                  <a:schemeClr val="bg1"/>
                </a:solidFill>
              </a:rPr>
              <a:t>and </a:t>
            </a:r>
          </a:p>
          <a:p>
            <a:r>
              <a:rPr lang="en-CA" sz="2800" dirty="0" smtClean="0">
                <a:solidFill>
                  <a:schemeClr val="bg1"/>
                </a:solidFill>
              </a:rPr>
              <a:t>hyper pigmented </a:t>
            </a:r>
            <a:r>
              <a:rPr lang="en-CA" sz="2800" dirty="0">
                <a:solidFill>
                  <a:schemeClr val="bg1"/>
                </a:solidFill>
              </a:rPr>
              <a:t>macules on the lips and oral mucosa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71525" y="609600"/>
            <a:ext cx="8743950" cy="2528383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4- Bezoars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b="0" dirty="0" smtClean="0"/>
              <a:t>•Phytobezoars = </a:t>
            </a:r>
            <a:r>
              <a:rPr lang="en-CA" sz="2800" b="0" dirty="0"/>
              <a:t>indigestible plant material </a:t>
            </a:r>
            <a:r>
              <a:rPr lang="en-CA" sz="2800" b="0" dirty="0" smtClean="0"/>
              <a:t/>
            </a:r>
            <a:br>
              <a:rPr lang="en-CA" sz="2800" b="0" dirty="0" smtClean="0"/>
            </a:br>
            <a:r>
              <a:rPr lang="en-CA" sz="2800" b="0" dirty="0" smtClean="0"/>
              <a:t>(</a:t>
            </a:r>
            <a:r>
              <a:rPr lang="en-CA" sz="2800" b="0" dirty="0"/>
              <a:t>e.g., cellulose</a:t>
            </a:r>
            <a:r>
              <a:rPr lang="en-CA" sz="2800" b="0" dirty="0" smtClean="0"/>
              <a:t>)</a:t>
            </a:r>
            <a:r>
              <a:rPr lang="en-US" sz="2800" b="0" dirty="0"/>
              <a:t/>
            </a:r>
            <a:br>
              <a:rPr lang="en-US" sz="2800" b="0" dirty="0"/>
            </a:br>
            <a:r>
              <a:rPr lang="en-US" sz="2800" b="0" dirty="0" smtClean="0"/>
              <a:t>•Trichobezoars = </a:t>
            </a:r>
            <a:r>
              <a:rPr lang="en-CA" sz="2800" b="0" dirty="0"/>
              <a:t>an extreme form of hairball.</a:t>
            </a:r>
            <a:r>
              <a:rPr lang="en-US" sz="2800" b="0" dirty="0" smtClean="0"/>
              <a:t/>
            </a:r>
            <a:br>
              <a:rPr lang="en-US" sz="2800" b="0" dirty="0" smtClean="0"/>
            </a:br>
            <a:endParaRPr lang="ar-LY" sz="2800" b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404" y="3137983"/>
            <a:ext cx="2872673" cy="32368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3137983"/>
            <a:ext cx="3101273" cy="3236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sz="4800" dirty="0" smtClean="0"/>
              <a:t/>
            </a:r>
            <a:br>
              <a:rPr lang="ar-LY" sz="4800" dirty="0" smtClean="0"/>
            </a:br>
            <a:r>
              <a:rPr lang="en-CA" sz="4800" dirty="0" smtClean="0"/>
              <a:t>5- </a:t>
            </a:r>
            <a:r>
              <a:rPr lang="en-US" sz="4800" dirty="0" smtClean="0"/>
              <a:t>Gastric </a:t>
            </a:r>
            <a:r>
              <a:rPr lang="en-US" sz="4800" dirty="0" smtClean="0"/>
              <a:t>Ulcers </a:t>
            </a:r>
            <a:endParaRPr lang="ar-LY" sz="4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1981200"/>
            <a:ext cx="4970542" cy="3878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685800"/>
            <a:ext cx="9291485" cy="1018035"/>
          </a:xfrm>
        </p:spPr>
        <p:txBody>
          <a:bodyPr/>
          <a:lstStyle/>
          <a:p>
            <a:pPr algn="ctr"/>
            <a:r>
              <a:rPr lang="en-US" altLang="ko-KR" dirty="0"/>
              <a:t>Pathogenesis of </a:t>
            </a:r>
            <a:r>
              <a:rPr lang="en-US" altLang="ko-KR" dirty="0" smtClean="0"/>
              <a:t>ulcer</a:t>
            </a:r>
            <a:endParaRPr lang="en-US" altLang="ko-KR" dirty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981200"/>
            <a:ext cx="8110385" cy="3810000"/>
          </a:xfrm>
        </p:spPr>
        <p:txBody>
          <a:bodyPr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dirty="0" smtClean="0"/>
              <a:t>Increase acid production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Lack of protection of the mucosa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/>
              <a:t>•85%-95% of PU pts are colonized with H. pylori</a:t>
            </a:r>
            <a:r>
              <a:rPr lang="en-US" sz="3200" dirty="0"/>
              <a:t>. </a:t>
            </a:r>
            <a:endParaRPr lang="en-US" altLang="ko-KR" dirty="0"/>
          </a:p>
          <a:p>
            <a:pPr>
              <a:lnSpc>
                <a:spcPct val="150000"/>
              </a:lnSpc>
              <a:buNone/>
            </a:pP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52400"/>
            <a:ext cx="8743950" cy="1143000"/>
          </a:xfrm>
        </p:spPr>
        <p:txBody>
          <a:bodyPr/>
          <a:lstStyle/>
          <a:p>
            <a:pPr algn="ctr"/>
            <a:r>
              <a:rPr lang="en-US" sz="4800" dirty="0" smtClean="0"/>
              <a:t>Learning Objectives</a:t>
            </a:r>
            <a:endParaRPr lang="ar-LY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897" y="1447800"/>
            <a:ext cx="9677400" cy="5715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sz="2800" dirty="0">
                <a:latin typeface="Futura-Light"/>
              </a:rPr>
              <a:t>To understand the anatomy and pathophysiology of the </a:t>
            </a:r>
          </a:p>
          <a:p>
            <a:pPr marL="0" indent="0">
              <a:buNone/>
            </a:pPr>
            <a:r>
              <a:rPr lang="en-CA" sz="2800" dirty="0">
                <a:latin typeface="Futura-Light"/>
              </a:rPr>
              <a:t>    stomach in relation to disease</a:t>
            </a:r>
          </a:p>
          <a:p>
            <a:pPr marL="0" indent="0">
              <a:buNone/>
            </a:pPr>
            <a:r>
              <a:rPr lang="en-CA" sz="2800" dirty="0">
                <a:latin typeface="Futura-Condensed"/>
              </a:rPr>
              <a:t>•  </a:t>
            </a:r>
            <a:r>
              <a:rPr lang="en-CA" sz="2800" dirty="0">
                <a:latin typeface="Futura-Light"/>
              </a:rPr>
              <a:t>To be able to decide the appropriate techniques  in the </a:t>
            </a:r>
          </a:p>
          <a:p>
            <a:pPr marL="0" indent="0">
              <a:buNone/>
            </a:pPr>
            <a:r>
              <a:rPr lang="en-CA" sz="2800" dirty="0">
                <a:latin typeface="Futura-Light"/>
              </a:rPr>
              <a:t>    investigation and treat peptic ulcer disease and its</a:t>
            </a:r>
          </a:p>
          <a:p>
            <a:pPr marL="0" indent="0">
              <a:buNone/>
            </a:pPr>
            <a:r>
              <a:rPr lang="en-CA" sz="2800" dirty="0">
                <a:latin typeface="Futura-Light"/>
              </a:rPr>
              <a:t>    complications</a:t>
            </a:r>
          </a:p>
          <a:p>
            <a:pPr marL="0" indent="0">
              <a:buNone/>
            </a:pPr>
            <a:r>
              <a:rPr lang="en-CA" sz="2800" dirty="0">
                <a:latin typeface="Futura-Condensed"/>
              </a:rPr>
              <a:t>•  </a:t>
            </a:r>
            <a:r>
              <a:rPr lang="en-CA" sz="2800" dirty="0">
                <a:latin typeface="Futura-Light"/>
              </a:rPr>
              <a:t>To understand the critical importance of gastritis and </a:t>
            </a:r>
          </a:p>
          <a:p>
            <a:pPr marL="0" indent="0">
              <a:buNone/>
            </a:pPr>
            <a:r>
              <a:rPr lang="en-CA" sz="2800" i="1" dirty="0">
                <a:latin typeface="Futura-Light"/>
              </a:rPr>
              <a:t>   </a:t>
            </a:r>
            <a:r>
              <a:rPr lang="en-CA" sz="2800" i="1" dirty="0">
                <a:latin typeface="Futura-LightOblique"/>
              </a:rPr>
              <a:t>Helicobacter pylori </a:t>
            </a:r>
            <a:r>
              <a:rPr lang="en-CA" sz="2800" dirty="0">
                <a:latin typeface="Futura-Light"/>
              </a:rPr>
              <a:t>in upper gastrointestinal disease</a:t>
            </a:r>
          </a:p>
          <a:p>
            <a:pPr marL="0" indent="0">
              <a:buNone/>
            </a:pPr>
            <a:r>
              <a:rPr lang="en-CA" sz="2800" dirty="0">
                <a:latin typeface="Futura-Condensed"/>
              </a:rPr>
              <a:t>•  </a:t>
            </a:r>
            <a:r>
              <a:rPr lang="en-CA" sz="2800" dirty="0">
                <a:latin typeface="Futura-Light"/>
              </a:rPr>
              <a:t>To be able to recognise the presentation of gastric cancer </a:t>
            </a:r>
          </a:p>
          <a:p>
            <a:pPr marL="0" indent="0">
              <a:buNone/>
            </a:pPr>
            <a:r>
              <a:rPr lang="en-CA" sz="2800" dirty="0">
                <a:latin typeface="Futura-Condensed"/>
              </a:rPr>
              <a:t>•  </a:t>
            </a:r>
            <a:r>
              <a:rPr lang="en-CA" sz="2800" dirty="0">
                <a:latin typeface="Futura-Light"/>
              </a:rPr>
              <a:t>To know about the causes of duodenal obstruction and </a:t>
            </a:r>
          </a:p>
          <a:p>
            <a:pPr marL="0" indent="0">
              <a:buNone/>
            </a:pPr>
            <a:r>
              <a:rPr lang="en-CA" sz="2800" dirty="0">
                <a:latin typeface="Futura-Light"/>
              </a:rPr>
              <a:t>    the presentation of duodenal tumours</a:t>
            </a:r>
            <a:endParaRPr lang="en-US" sz="2800" dirty="0"/>
          </a:p>
          <a:p>
            <a:pPr>
              <a:lnSpc>
                <a:spcPct val="150000"/>
              </a:lnSpc>
            </a:pPr>
            <a:endParaRPr lang="ar-LY" sz="2800" dirty="0"/>
          </a:p>
          <a:p>
            <a:pPr>
              <a:lnSpc>
                <a:spcPct val="150000"/>
              </a:lnSpc>
            </a:pP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655738"/>
            <a:ext cx="8743950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 </a:t>
            </a:r>
            <a:endParaRPr lang="ar-LY" sz="32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1900" y="2286000"/>
            <a:ext cx="2362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42900" y="1828800"/>
            <a:ext cx="7086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  <a:cs typeface="+mn-cs"/>
              </a:rPr>
              <a:t>Serological tests ;</a:t>
            </a:r>
          </a:p>
          <a:p>
            <a:r>
              <a:rPr lang="en-CA" sz="2000" i="1" dirty="0">
                <a:solidFill>
                  <a:schemeClr val="bg1"/>
                </a:solidFill>
                <a:cs typeface="+mn-cs"/>
              </a:rPr>
              <a:t>1- </a:t>
            </a:r>
            <a:r>
              <a:rPr lang="en-CA" sz="2000" b="1" i="1" dirty="0">
                <a:solidFill>
                  <a:schemeClr val="bg1"/>
                </a:solidFill>
                <a:cs typeface="+mn-cs"/>
              </a:rPr>
              <a:t>H. pylori </a:t>
            </a:r>
            <a:r>
              <a:rPr lang="en-CA" sz="2000" b="1" dirty="0">
                <a:solidFill>
                  <a:schemeClr val="bg1"/>
                </a:solidFill>
                <a:cs typeface="+mn-cs"/>
              </a:rPr>
              <a:t>IgG antibodies </a:t>
            </a:r>
            <a:r>
              <a:rPr lang="en-CA" sz="2000" dirty="0">
                <a:solidFill>
                  <a:schemeClr val="bg1"/>
                </a:solidFill>
                <a:cs typeface="+mn-cs"/>
              </a:rPr>
              <a:t>(sensitivity and specificity </a:t>
            </a:r>
            <a:r>
              <a:rPr lang="en-CA" sz="2000" dirty="0" smtClean="0">
                <a:solidFill>
                  <a:schemeClr val="bg1"/>
                </a:solidFill>
                <a:cs typeface="+mn-cs"/>
              </a:rPr>
              <a:t>80</a:t>
            </a:r>
            <a:r>
              <a:rPr lang="en-CA" sz="2000" dirty="0">
                <a:solidFill>
                  <a:schemeClr val="bg1"/>
                </a:solidFill>
                <a:cs typeface="+mn-cs"/>
              </a:rPr>
              <a:t>% to 95% )</a:t>
            </a:r>
          </a:p>
          <a:p>
            <a:r>
              <a:rPr lang="en-CA" sz="2000" dirty="0">
                <a:solidFill>
                  <a:schemeClr val="bg1"/>
                </a:solidFill>
                <a:cs typeface="+mn-cs"/>
              </a:rPr>
              <a:t> </a:t>
            </a:r>
          </a:p>
          <a:p>
            <a:r>
              <a:rPr lang="en-CA" sz="2000" dirty="0" smtClean="0">
                <a:solidFill>
                  <a:schemeClr val="bg1"/>
                </a:solidFill>
                <a:cs typeface="+mn-cs"/>
              </a:rPr>
              <a:t>2- </a:t>
            </a:r>
            <a:r>
              <a:rPr lang="en-CA" sz="2000" b="1" dirty="0" smtClean="0">
                <a:solidFill>
                  <a:schemeClr val="bg1"/>
                </a:solidFill>
                <a:cs typeface="+mn-cs"/>
              </a:rPr>
              <a:t>Breath test</a:t>
            </a:r>
            <a:r>
              <a:rPr lang="en-CA" sz="2000" dirty="0" smtClean="0">
                <a:solidFill>
                  <a:schemeClr val="bg1"/>
                </a:solidFill>
                <a:cs typeface="+mn-cs"/>
              </a:rPr>
              <a:t>; the patient is given either 13C- or 14C-labeled urea to drink. </a:t>
            </a:r>
            <a:r>
              <a:rPr lang="en-CA" sz="2000" i="1" dirty="0" smtClean="0">
                <a:solidFill>
                  <a:schemeClr val="bg1"/>
                </a:solidFill>
                <a:cs typeface="+mn-cs"/>
              </a:rPr>
              <a:t>H. pylori </a:t>
            </a:r>
            <a:r>
              <a:rPr lang="en-CA" sz="2000" dirty="0" smtClean="0">
                <a:solidFill>
                  <a:schemeClr val="bg1"/>
                </a:solidFill>
                <a:cs typeface="+mn-cs"/>
              </a:rPr>
              <a:t>metabolizes the urea rapidly, and the labeled carbon is absorbed. then measured as CO2 in the patient’s expired breath to determine whether </a:t>
            </a:r>
            <a:r>
              <a:rPr lang="en-CA" sz="2000" i="1" dirty="0" smtClean="0">
                <a:solidFill>
                  <a:schemeClr val="bg1"/>
                </a:solidFill>
                <a:cs typeface="+mn-cs"/>
              </a:rPr>
              <a:t>H. pylori </a:t>
            </a:r>
            <a:r>
              <a:rPr lang="en-CA" sz="2000" dirty="0" smtClean="0">
                <a:solidFill>
                  <a:schemeClr val="bg1"/>
                </a:solidFill>
                <a:cs typeface="+mn-cs"/>
              </a:rPr>
              <a:t>is present (sensitivity and specificity 94% to 98%)</a:t>
            </a:r>
          </a:p>
          <a:p>
            <a:endParaRPr lang="en-CA" sz="2000" dirty="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14450" y="665659"/>
            <a:ext cx="80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800" b="1" i="1" dirty="0">
                <a:solidFill>
                  <a:schemeClr val="bg1"/>
                </a:solidFill>
                <a:latin typeface="BankGothic Md BT" panose="020B0807020203060204" pitchFamily="34" charset="0"/>
              </a:rPr>
              <a:t>Helicobacter </a:t>
            </a:r>
            <a:r>
              <a:rPr lang="en-CA" sz="2800" b="1" i="1" dirty="0" smtClean="0">
                <a:solidFill>
                  <a:schemeClr val="bg1"/>
                </a:solidFill>
                <a:latin typeface="BankGothic Md BT" panose="020B0807020203060204" pitchFamily="34" charset="0"/>
              </a:rPr>
              <a:t>pylori </a:t>
            </a:r>
            <a:r>
              <a:rPr lang="en-CA" sz="2800" dirty="0">
                <a:solidFill>
                  <a:schemeClr val="bg1"/>
                </a:solidFill>
                <a:latin typeface="BankGothic Md BT" panose="020B0807020203060204" pitchFamily="34" charset="0"/>
              </a:rPr>
              <a:t>(</a:t>
            </a:r>
            <a:r>
              <a:rPr lang="en-CA" sz="2800" i="1" dirty="0">
                <a:solidFill>
                  <a:schemeClr val="bg1"/>
                </a:solidFill>
                <a:latin typeface="BankGothic Md BT" panose="020B0807020203060204" pitchFamily="34" charset="0"/>
              </a:rPr>
              <a:t>H. pylori</a:t>
            </a:r>
            <a:r>
              <a:rPr lang="en-CA" sz="2800" dirty="0">
                <a:solidFill>
                  <a:schemeClr val="bg1"/>
                </a:solidFill>
                <a:latin typeface="BankGothic Md BT" panose="020B0807020203060204" pitchFamily="34" charset="0"/>
              </a:rPr>
              <a:t>)</a:t>
            </a:r>
            <a:endParaRPr lang="en-CA" sz="2800" b="1" dirty="0">
              <a:solidFill>
                <a:schemeClr val="bg1"/>
              </a:solidFill>
              <a:latin typeface="BankGothic Md BT" panose="020B08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75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304800"/>
            <a:ext cx="6596444" cy="74987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" y="1600200"/>
            <a:ext cx="9448800" cy="3200400"/>
          </a:xfrm>
        </p:spPr>
        <p:txBody>
          <a:bodyPr/>
          <a:lstStyle/>
          <a:p>
            <a:pPr marL="0" lvl="0" indent="0">
              <a:buClr>
                <a:srgbClr val="000000"/>
              </a:buClr>
              <a:buSzTx/>
            </a:pP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3- Upper esophagogastroduodenal endoscopy; biopsy is obtained and the diagnosis of </a:t>
            </a:r>
            <a:r>
              <a:rPr lang="en-CA" sz="2400" i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H. pylori 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can be made by several methods:</a:t>
            </a:r>
          </a:p>
          <a:p>
            <a:pPr marL="0" lvl="0" indent="0">
              <a:buClr>
                <a:srgbClr val="000000"/>
              </a:buClr>
              <a:buSzTx/>
            </a:pP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• </a:t>
            </a:r>
            <a:r>
              <a:rPr lang="en-CA" sz="2400" b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The biopsy urease test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; it provides rapid testing at the time of biopsy.</a:t>
            </a:r>
          </a:p>
          <a:p>
            <a:pPr marL="0" lvl="0" indent="0">
              <a:buClr>
                <a:srgbClr val="000000"/>
              </a:buClr>
              <a:buSzTx/>
            </a:pP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• </a:t>
            </a:r>
            <a:r>
              <a:rPr lang="en-CA" sz="2400" b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Histologic identification 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of organisms - considered the gold standard of diagnostic tests.</a:t>
            </a:r>
          </a:p>
          <a:p>
            <a:pPr marL="0" lvl="0" indent="0">
              <a:buClr>
                <a:srgbClr val="000000"/>
              </a:buClr>
              <a:buSzTx/>
            </a:pP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• </a:t>
            </a:r>
            <a:r>
              <a:rPr lang="en-CA" sz="2400" b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Culture of biopsy 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specimens for </a:t>
            </a:r>
            <a:r>
              <a:rPr lang="en-CA" sz="2400" i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H. pylori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, when antimicrobial susceptibility testing is desired</a:t>
            </a:r>
            <a:r>
              <a:rPr lang="en-CA" sz="2400" dirty="0" smtClean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.</a:t>
            </a:r>
            <a:endParaRPr lang="en-US" sz="2800" dirty="0">
              <a:solidFill>
                <a:schemeClr val="bg1"/>
              </a:solidFill>
              <a:latin typeface="Cooper Black" panose="0208090404030B020404" pitchFamily="18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•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Treatment: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Triple therapy; </a:t>
            </a:r>
            <a:r>
              <a:rPr lang="en-CA" sz="2400" dirty="0" smtClean="0">
                <a:latin typeface="+mj-lt"/>
              </a:rPr>
              <a:t>amoxicillin</a:t>
            </a:r>
            <a:r>
              <a:rPr lang="en-CA" sz="2400" dirty="0">
                <a:latin typeface="+mj-lt"/>
              </a:rPr>
              <a:t>, tetracycline </a:t>
            </a:r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(</a:t>
            </a:r>
            <a:r>
              <a:rPr lang="en-CA" sz="2400" dirty="0">
                <a:latin typeface="+mj-lt"/>
              </a:rPr>
              <a:t>not to be used </a:t>
            </a:r>
            <a:r>
              <a:rPr lang="en-CA" sz="2400" dirty="0" smtClean="0">
                <a:latin typeface="+mj-lt"/>
              </a:rPr>
              <a:t>for children </a:t>
            </a:r>
            <a:r>
              <a:rPr lang="en-CA" sz="2400" dirty="0">
                <a:latin typeface="+mj-lt"/>
              </a:rPr>
              <a:t>&lt;12 yrs.), metronidazole, or</a:t>
            </a:r>
          </a:p>
          <a:p>
            <a:r>
              <a:rPr lang="en-CA" sz="2400" dirty="0">
                <a:latin typeface="+mj-lt"/>
              </a:rPr>
              <a:t>clarithromycin, plus </a:t>
            </a:r>
            <a:r>
              <a:rPr lang="en-CA" sz="2400" dirty="0" smtClean="0">
                <a:latin typeface="+mj-lt"/>
              </a:rPr>
              <a:t>proton pump inhibitor</a:t>
            </a:r>
            <a:r>
              <a:rPr lang="en-CA" sz="2400" dirty="0">
                <a:latin typeface="+mj-lt"/>
              </a:rPr>
              <a:t>.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  <a:p>
            <a:endParaRPr lang="en-C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5146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2286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Gastric ulcers </a:t>
            </a:r>
            <a:endParaRPr lang="ar-LY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1752601"/>
            <a:ext cx="5867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Type I </a:t>
            </a:r>
            <a:endParaRPr lang="ar-LY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4100" y="1833979"/>
            <a:ext cx="38671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495300" y="1371600"/>
            <a:ext cx="5486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endParaRPr lang="ar-LY" sz="2800" dirty="0" smtClean="0"/>
          </a:p>
          <a:p>
            <a:pPr>
              <a:lnSpc>
                <a:spcPct val="20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-Occur at the incisura. 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solidFill>
                  <a:schemeClr val="bg1"/>
                </a:solidFill>
              </a:rPr>
              <a:t>-</a:t>
            </a:r>
            <a:r>
              <a:rPr lang="en-US" sz="2800" dirty="0" smtClean="0">
                <a:solidFill>
                  <a:schemeClr val="bg1"/>
                </a:solidFill>
              </a:rPr>
              <a:t>Not associated with hyperacidity               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solidFill>
                  <a:schemeClr val="bg1"/>
                </a:solidFill>
              </a:rPr>
              <a:t>-</a:t>
            </a:r>
            <a:r>
              <a:rPr lang="en-US" sz="2800" dirty="0" smtClean="0">
                <a:solidFill>
                  <a:schemeClr val="bg1"/>
                </a:solidFill>
              </a:rPr>
              <a:t>Associated with Blood group “A”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Type II </a:t>
            </a:r>
            <a:endParaRPr lang="ar-LY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4100" y="1981200"/>
            <a:ext cx="3962400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66700" y="1066800"/>
            <a:ext cx="54864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ar-LY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•A combination of 2 ulcers, one in the stomach, the other in the duodenum.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•Usually occur in </a:t>
            </a:r>
            <a:r>
              <a:rPr lang="en-US" sz="2800" dirty="0" err="1" smtClean="0">
                <a:solidFill>
                  <a:schemeClr val="bg1"/>
                </a:solidFill>
              </a:rPr>
              <a:t>hypersecretory</a:t>
            </a:r>
            <a:r>
              <a:rPr lang="en-US" sz="2800" dirty="0" smtClean="0">
                <a:solidFill>
                  <a:schemeClr val="bg1"/>
                </a:solidFill>
              </a:rPr>
              <a:t> states.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•Associated with Blood </a:t>
            </a:r>
            <a:r>
              <a:rPr lang="en-US" sz="2800" dirty="0" err="1" smtClean="0">
                <a:solidFill>
                  <a:schemeClr val="bg1"/>
                </a:solidFill>
              </a:rPr>
              <a:t>group“O</a:t>
            </a:r>
            <a:r>
              <a:rPr lang="en-US" sz="2800" dirty="0" smtClean="0">
                <a:solidFill>
                  <a:schemeClr val="bg1"/>
                </a:solidFill>
              </a:rPr>
              <a:t>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810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Type III </a:t>
            </a:r>
            <a:endParaRPr lang="ar-LY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4100" y="1923374"/>
            <a:ext cx="3886199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722586" y="1728916"/>
            <a:ext cx="5257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•Located pre-pyloric.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•Associated with </a:t>
            </a:r>
            <a:r>
              <a:rPr lang="en-US" sz="2800" dirty="0" err="1" smtClean="0">
                <a:solidFill>
                  <a:schemeClr val="bg1"/>
                </a:solidFill>
              </a:rPr>
              <a:t>hypersecretion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•Type “O” blood association.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•Typically 2-3 cm from pylorus, can be multi.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Type IV </a:t>
            </a:r>
            <a:endParaRPr lang="ar-LY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4100" y="1859035"/>
            <a:ext cx="365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419100" y="1672441"/>
            <a:ext cx="5562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•Occur high on lesser curve near the GE junction.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•Not associated with </a:t>
            </a:r>
            <a:r>
              <a:rPr lang="en-US" sz="2800" dirty="0" err="1" smtClean="0">
                <a:solidFill>
                  <a:schemeClr val="bg1"/>
                </a:solidFill>
              </a:rPr>
              <a:t>hypersecretion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•Usually result from defective mucosal defense.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-169706"/>
            <a:ext cx="6778688" cy="1143200"/>
          </a:xfrm>
        </p:spPr>
        <p:txBody>
          <a:bodyPr/>
          <a:lstStyle/>
          <a:p>
            <a:pPr algn="ctr"/>
            <a:r>
              <a:rPr lang="en-US" dirty="0"/>
              <a:t>Type V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 </a:t>
            </a:r>
            <a:r>
              <a:rPr lang="en-CA" dirty="0"/>
              <a:t>Medication-induced </a:t>
            </a:r>
            <a:endParaRPr lang="en-CA" dirty="0" smtClean="0"/>
          </a:p>
          <a:p>
            <a:pPr marL="85725" indent="0">
              <a:buNone/>
            </a:pPr>
            <a:r>
              <a:rPr lang="en-CA" dirty="0"/>
              <a:t> </a:t>
            </a:r>
            <a:r>
              <a:rPr lang="en-CA" dirty="0" smtClean="0"/>
              <a:t>     (NSAID/ acetylsalicylic </a:t>
            </a:r>
            <a:r>
              <a:rPr lang="en-CA" dirty="0"/>
              <a:t>acid), </a:t>
            </a:r>
            <a:endParaRPr lang="en-CA" dirty="0" smtClean="0"/>
          </a:p>
          <a:p>
            <a:pPr marL="85725" indent="0">
              <a:buNone/>
            </a:pPr>
            <a:r>
              <a:rPr lang="en-CA" dirty="0" smtClean="0"/>
              <a:t>      anywhere in </a:t>
            </a:r>
            <a:r>
              <a:rPr lang="en-CA" dirty="0"/>
              <a:t>stomach.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700" y="1899742"/>
            <a:ext cx="3276600" cy="31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0497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Complications of gastric ulcer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   1. Bleeding; (penetration)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2. Perforation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3. Malignancy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Treatment of gastric ulcer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Medical - Prevention, triple therapy, </a:t>
            </a:r>
            <a:r>
              <a:rPr lang="en-US" dirty="0" err="1" smtClean="0"/>
              <a:t>ppi</a:t>
            </a:r>
            <a:r>
              <a:rPr lang="en-US" dirty="0" smtClean="0"/>
              <a:t> 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Surgical - in few cases</a:t>
            </a:r>
          </a:p>
          <a:p>
            <a:r>
              <a:rPr lang="en-US" dirty="0" smtClean="0"/>
              <a:t> </a:t>
            </a:r>
            <a:r>
              <a:rPr lang="en-US" altLang="ko-KR" dirty="0" smtClean="0"/>
              <a:t>Primary goals ;</a:t>
            </a:r>
          </a:p>
          <a:p>
            <a:pPr>
              <a:buFontTx/>
              <a:buNone/>
            </a:pPr>
            <a:r>
              <a:rPr lang="en-US" altLang="ko-KR" dirty="0" smtClean="0"/>
              <a:t>    Excision of the ulcer and Reduction of                   acid/pepsin output</a:t>
            </a:r>
          </a:p>
          <a:p>
            <a:r>
              <a:rPr lang="en-US" altLang="ko-KR" dirty="0" smtClean="0"/>
              <a:t>Secondary goals ;</a:t>
            </a:r>
          </a:p>
          <a:p>
            <a:pPr>
              <a:buFontTx/>
              <a:buNone/>
            </a:pPr>
            <a:r>
              <a:rPr lang="en-US" altLang="ko-KR" dirty="0" smtClean="0"/>
              <a:t>    Minimize bile reflux and gastric stasis</a:t>
            </a:r>
          </a:p>
          <a:p>
            <a:pPr>
              <a:buFont typeface="Wingdings" pitchFamily="2" charset="2"/>
              <a:buChar char="Ø"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99104" y="228600"/>
            <a:ext cx="874395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Anatomy </a:t>
            </a:r>
            <a:endParaRPr lang="ar-LY" sz="4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990599"/>
            <a:ext cx="8305800" cy="57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743950" cy="1143000"/>
          </a:xfrm>
        </p:spPr>
        <p:txBody>
          <a:bodyPr/>
          <a:lstStyle/>
          <a:p>
            <a:r>
              <a:rPr lang="en-US" altLang="ko-KR" sz="3200" dirty="0"/>
              <a:t>Bleeding gastric ulcer : operative procedures</a:t>
            </a:r>
            <a:endParaRPr lang="ko-KR" altLang="en-US" b="0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1257300" y="2362200"/>
            <a:ext cx="8077200" cy="4191000"/>
          </a:xfrm>
        </p:spPr>
        <p:txBody>
          <a:bodyPr/>
          <a:lstStyle/>
          <a:p>
            <a:r>
              <a:rPr lang="en-US" altLang="ko-KR" dirty="0" smtClean="0"/>
              <a:t>Endoscopic management with </a:t>
            </a:r>
            <a:r>
              <a:rPr lang="en-US" altLang="ko-KR" dirty="0" err="1" smtClean="0"/>
              <a:t>biobsy</a:t>
            </a:r>
            <a:endParaRPr lang="en-US" altLang="ko-KR" dirty="0" smtClean="0"/>
          </a:p>
          <a:p>
            <a:r>
              <a:rPr lang="en-US" altLang="ko-KR" dirty="0" smtClean="0"/>
              <a:t>Simple oversewing with </a:t>
            </a:r>
            <a:r>
              <a:rPr lang="en-US" altLang="ko-KR" dirty="0" smtClean="0"/>
              <a:t>biopsy</a:t>
            </a:r>
            <a:endParaRPr lang="en-US" altLang="ko-KR" dirty="0" smtClean="0"/>
          </a:p>
          <a:p>
            <a:r>
              <a:rPr lang="en-US" altLang="ko-KR" dirty="0" smtClean="0"/>
              <a:t>Gastric resection including ulcer (Gastrectomy)</a:t>
            </a:r>
            <a:endParaRPr lang="en-US" altLang="ko-KR" dirty="0"/>
          </a:p>
          <a:p>
            <a:r>
              <a:rPr lang="en-US" altLang="ko-KR" dirty="0"/>
              <a:t>E</a:t>
            </a:r>
            <a:r>
              <a:rPr lang="en-US" altLang="ko-KR" dirty="0" smtClean="0"/>
              <a:t>xcision </a:t>
            </a:r>
            <a:r>
              <a:rPr lang="en-US" altLang="ko-KR" dirty="0"/>
              <a:t>of ulcer </a:t>
            </a:r>
          </a:p>
          <a:p>
            <a:pPr>
              <a:buFontTx/>
              <a:buNone/>
            </a:pPr>
            <a:r>
              <a:rPr lang="en-US" altLang="ko-KR" dirty="0"/>
              <a:t>         with  TV and drainage</a:t>
            </a:r>
          </a:p>
          <a:p>
            <a:pPr>
              <a:buFontTx/>
              <a:buNone/>
            </a:pPr>
            <a:r>
              <a:rPr lang="en-US" altLang="ko-KR" dirty="0"/>
              <a:t>         without  TV and </a:t>
            </a:r>
            <a:r>
              <a:rPr lang="en-US" altLang="ko-KR" dirty="0" smtClean="0"/>
              <a:t>drainage?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371600"/>
            <a:ext cx="8743950" cy="1143000"/>
          </a:xfrm>
        </p:spPr>
        <p:txBody>
          <a:bodyPr/>
          <a:lstStyle/>
          <a:p>
            <a:pPr algn="ctr"/>
            <a:r>
              <a:rPr lang="en-US" altLang="ko-KR" sz="3200" dirty="0"/>
              <a:t>Perforated gastric ulcer : operative procedures</a:t>
            </a:r>
            <a:endParaRPr lang="ko-KR" altLang="en-US" b="0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2362200" y="2971800"/>
            <a:ext cx="5476875" cy="20574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Biopsy </a:t>
            </a:r>
            <a:r>
              <a:rPr lang="en-US" altLang="ko-KR" dirty="0"/>
              <a:t>and </a:t>
            </a:r>
            <a:r>
              <a:rPr lang="en-US" altLang="ko-KR" dirty="0" smtClean="0"/>
              <a:t>simple closure 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Gastric resection</a:t>
            </a:r>
          </a:p>
          <a:p>
            <a:pPr>
              <a:lnSpc>
                <a:spcPct val="130000"/>
              </a:lnSpc>
            </a:pPr>
            <a:endParaRPr lang="en-US" altLang="ko-KR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Malignant Gastric Disease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6700" y="1897626"/>
            <a:ext cx="9906000" cy="4473677"/>
          </a:xfrm>
        </p:spPr>
        <p:txBody>
          <a:bodyPr/>
          <a:lstStyle/>
          <a:p>
            <a:endParaRPr lang="ar-LY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1•Adenocarcinoma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2•Lymphoma (</a:t>
            </a:r>
            <a:r>
              <a:rPr lang="en-CA" b="1" dirty="0" err="1" smtClean="0"/>
              <a:t>MALToma</a:t>
            </a:r>
            <a:r>
              <a:rPr lang="en-CA" dirty="0" smtClean="0"/>
              <a:t>)</a:t>
            </a:r>
            <a:r>
              <a:rPr lang="en-CA" dirty="0"/>
              <a:t> </a:t>
            </a:r>
            <a:r>
              <a:rPr lang="en-CA" sz="2800" dirty="0"/>
              <a:t> mucosa-associated lymphoid tissue</a:t>
            </a:r>
            <a:endParaRPr lang="en-US" sz="2800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3•Gastrointestinal </a:t>
            </a:r>
            <a:r>
              <a:rPr lang="en-US" dirty="0" smtClean="0"/>
              <a:t>Stromal Tumor (GIST)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1-</a:t>
            </a:r>
            <a:r>
              <a:rPr lang="en-US" dirty="0" smtClean="0"/>
              <a:t>Gastric </a:t>
            </a:r>
            <a:r>
              <a:rPr lang="en-US" dirty="0" smtClean="0"/>
              <a:t>Adenocarcinoma </a:t>
            </a:r>
            <a:endParaRPr lang="ar-LY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96" y="2438400"/>
            <a:ext cx="4495800" cy="3429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1" y="2438400"/>
            <a:ext cx="4191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Gastric </a:t>
            </a:r>
            <a:r>
              <a:rPr lang="en-US" dirty="0" err="1" smtClean="0"/>
              <a:t>Adenocarcinoma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3434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</a:t>
            </a:r>
            <a:r>
              <a:rPr lang="en-US" dirty="0" err="1" smtClean="0"/>
              <a:t>Adenocarcinoma</a:t>
            </a:r>
            <a:r>
              <a:rPr lang="en-US" dirty="0" smtClean="0"/>
              <a:t> accounts for 95% of all gastric cancers. 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•US and Europe = low risk areas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•Asia (Japan/China), Russia, Chile = high risk areas. </a:t>
            </a:r>
          </a:p>
          <a:p>
            <a:pPr>
              <a:lnSpc>
                <a:spcPct val="150000"/>
              </a:lnSpc>
              <a:buNone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4572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Risk Factors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267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•H. pylori infection. </a:t>
            </a:r>
          </a:p>
          <a:p>
            <a:pPr>
              <a:buNone/>
            </a:pPr>
            <a:r>
              <a:rPr lang="en-US" dirty="0" smtClean="0"/>
              <a:t>•Pernicious anemia. </a:t>
            </a:r>
          </a:p>
          <a:p>
            <a:pPr>
              <a:buNone/>
            </a:pPr>
            <a:r>
              <a:rPr lang="en-US" dirty="0" smtClean="0"/>
              <a:t>•</a:t>
            </a:r>
            <a:r>
              <a:rPr lang="en-US" dirty="0" err="1" smtClean="0"/>
              <a:t>Achlorhydria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•Chronic gastritis. </a:t>
            </a:r>
          </a:p>
          <a:p>
            <a:pPr>
              <a:buNone/>
            </a:pPr>
            <a:r>
              <a:rPr lang="en-US" dirty="0" smtClean="0"/>
              <a:t>•H/o caustic </a:t>
            </a:r>
            <a:r>
              <a:rPr lang="en-US" dirty="0" smtClean="0"/>
              <a:t>injury (</a:t>
            </a:r>
            <a:r>
              <a:rPr lang="en-CA" b="1" dirty="0"/>
              <a:t>corrosive </a:t>
            </a:r>
            <a:r>
              <a:rPr lang="en-CA" b="1" dirty="0" smtClean="0"/>
              <a:t>ingestion)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•</a:t>
            </a:r>
            <a:r>
              <a:rPr lang="en-US" dirty="0" err="1" smtClean="0"/>
              <a:t>Adenomatous</a:t>
            </a:r>
            <a:r>
              <a:rPr lang="en-US" dirty="0" smtClean="0"/>
              <a:t> polyps.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Ca stomach </a:t>
            </a:r>
            <a:r>
              <a:rPr lang="en-US" dirty="0" smtClean="0"/>
              <a:t>Classification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4" y="1981200"/>
            <a:ext cx="9324975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4 Macroscopic types: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Cauliflower, Ulcerative, Infiltrating, Colloid.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3 Microscopic:</a:t>
            </a:r>
          </a:p>
          <a:p>
            <a:pPr marL="76200" indent="0">
              <a:buNone/>
            </a:pPr>
            <a:r>
              <a:rPr lang="en-US" dirty="0"/>
              <a:t> </a:t>
            </a:r>
            <a:r>
              <a:rPr lang="en-US" dirty="0" smtClean="0"/>
              <a:t>   Adenocarcinoma95%, SCC4%. Anaplastic1%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smtClean="0"/>
              <a:t>DIO classification: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- Diffuse</a:t>
            </a:r>
          </a:p>
          <a:p>
            <a:pPr>
              <a:buNone/>
            </a:pPr>
            <a:r>
              <a:rPr lang="en-US" dirty="0" smtClean="0"/>
              <a:t>   - </a:t>
            </a:r>
            <a:r>
              <a:rPr lang="en-US" dirty="0"/>
              <a:t>Intestinal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Otherwise</a:t>
            </a:r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Diffuse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On top of atrophic gastritis. </a:t>
            </a:r>
            <a:endParaRPr lang="ar-LY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•undifferentiated </a:t>
            </a:r>
            <a:r>
              <a:rPr lang="en-US" dirty="0" smtClean="0"/>
              <a:t>with classic signet-ring cells. </a:t>
            </a:r>
          </a:p>
          <a:p>
            <a:pPr>
              <a:buNone/>
            </a:pPr>
            <a:r>
              <a:rPr lang="en-US" dirty="0" smtClean="0"/>
              <a:t>  •Patients are usually younger. </a:t>
            </a:r>
          </a:p>
          <a:p>
            <a:pPr>
              <a:buNone/>
            </a:pPr>
            <a:r>
              <a:rPr lang="en-US" dirty="0" smtClean="0"/>
              <a:t>  •Associated with ABO blood group “A”. </a:t>
            </a:r>
          </a:p>
          <a:p>
            <a:pPr>
              <a:buNone/>
            </a:pPr>
            <a:r>
              <a:rPr lang="en-US" dirty="0" smtClean="0"/>
              <a:t>  •Spreads via </a:t>
            </a:r>
            <a:r>
              <a:rPr lang="en-US" dirty="0" err="1" smtClean="0"/>
              <a:t>lymphatics</a:t>
            </a:r>
            <a:r>
              <a:rPr lang="en-US" dirty="0" smtClean="0"/>
              <a:t> and local extension.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2286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Intestinal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524000"/>
            <a:ext cx="8743950" cy="5105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CA" dirty="0" smtClean="0"/>
              <a:t>On top of intestinal metaplasia&amp; Biliary gastritis</a:t>
            </a:r>
            <a:endParaRPr lang="ar-LY" dirty="0" smtClean="0"/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</a:t>
            </a:r>
            <a:r>
              <a:rPr lang="en-US" dirty="0" smtClean="0"/>
              <a:t>•Well </a:t>
            </a:r>
            <a:r>
              <a:rPr lang="en-US" dirty="0" smtClean="0"/>
              <a:t>differentiated with glandular elements.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•More common form in high incidence areas.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•Patients are usually </a:t>
            </a:r>
            <a:r>
              <a:rPr lang="en-US" dirty="0" smtClean="0"/>
              <a:t>older male. </a:t>
            </a:r>
            <a:endParaRPr lang="en-US" dirty="0" smtClean="0"/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</a:t>
            </a:r>
            <a:r>
              <a:rPr lang="en-US" dirty="0" smtClean="0"/>
              <a:t>•Hematogenous spread. </a:t>
            </a:r>
            <a:endParaRPr lang="en-US" dirty="0" smtClean="0"/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Gastric </a:t>
            </a:r>
            <a:r>
              <a:rPr lang="en-US" dirty="0" err="1" smtClean="0"/>
              <a:t>Adenocarcinoma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648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. Investigations :</a:t>
            </a:r>
          </a:p>
          <a:p>
            <a:pPr>
              <a:buNone/>
            </a:pPr>
            <a:r>
              <a:rPr lang="en-US" dirty="0" smtClean="0"/>
              <a:t> OGD , CT , EUS , PET , Laparoscopy.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.Treatment : Depend on site of tumor</a:t>
            </a:r>
          </a:p>
          <a:p>
            <a:pPr>
              <a:buNone/>
            </a:pPr>
            <a:r>
              <a:rPr lang="en-US" dirty="0" smtClean="0"/>
              <a:t>  (Total ,distal or proximal </a:t>
            </a:r>
            <a:r>
              <a:rPr lang="en-US" dirty="0" err="1" smtClean="0"/>
              <a:t>Gastrectomy</a:t>
            </a:r>
            <a:r>
              <a:rPr lang="en-US" dirty="0" smtClean="0"/>
              <a:t> + LN </a:t>
            </a:r>
            <a:r>
              <a:rPr lang="en-US" dirty="0" err="1" smtClean="0"/>
              <a:t>dis</a:t>
            </a:r>
            <a:r>
              <a:rPr lang="en-US" dirty="0" smtClean="0"/>
              <a:t>     section) </a:t>
            </a:r>
          </a:p>
          <a:p>
            <a:pPr>
              <a:buNone/>
            </a:pPr>
            <a:endParaRPr lang="en-US" dirty="0" smtClean="0"/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07889"/>
            <a:ext cx="8878129" cy="671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31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2-</a:t>
            </a:r>
            <a:r>
              <a:rPr lang="en-US" dirty="0" smtClean="0"/>
              <a:t>Gastric </a:t>
            </a:r>
            <a:r>
              <a:rPr lang="en-US" dirty="0" smtClean="0"/>
              <a:t>Lymphoma </a:t>
            </a:r>
            <a:endParaRPr lang="ar-LY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6" y="1897627"/>
            <a:ext cx="10184524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Gastric Lymphoma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3434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•Stomach is the primary site for 2/3 of all GI lymphomas. 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•Predominately non-Hodgkin’s variant.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•Symptoms are similar to </a:t>
            </a:r>
            <a:r>
              <a:rPr lang="en-US" sz="2800" dirty="0" err="1" smtClean="0"/>
              <a:t>Adeno</a:t>
            </a:r>
            <a:r>
              <a:rPr lang="en-US" sz="2800" dirty="0" smtClean="0"/>
              <a:t>-ca. </a:t>
            </a:r>
          </a:p>
          <a:p>
            <a:pPr>
              <a:lnSpc>
                <a:spcPct val="150000"/>
              </a:lnSpc>
              <a:buNone/>
            </a:pPr>
            <a:r>
              <a:rPr lang="it-IT" sz="2800" dirty="0" smtClean="0"/>
              <a:t>•Dx: via biopsy (endoscopic vs. open).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•If </a:t>
            </a:r>
            <a:r>
              <a:rPr lang="en-US" sz="2800" dirty="0" err="1" smtClean="0"/>
              <a:t>Dx</a:t>
            </a:r>
            <a:r>
              <a:rPr lang="en-US" sz="2800" dirty="0" smtClean="0"/>
              <a:t> is made prior to surgery, do lymphoma work-up.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•Treatment: chemotherapy vs. surgery. </a:t>
            </a:r>
          </a:p>
          <a:p>
            <a:pPr>
              <a:lnSpc>
                <a:spcPct val="150000"/>
              </a:lnSpc>
            </a:pP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0" dirty="0" smtClean="0">
                <a:effectLst/>
              </a:rPr>
              <a:t>3-Gastrointestinal </a:t>
            </a:r>
            <a:r>
              <a:rPr lang="en-CA" b="0" dirty="0">
                <a:effectLst/>
              </a:rPr>
              <a:t>stromal tumors </a:t>
            </a:r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GIST </a:t>
            </a:r>
            <a:endParaRPr lang="ar-LY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2286000"/>
            <a:ext cx="5822022" cy="38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228600"/>
            <a:ext cx="8743950" cy="1143000"/>
          </a:xfrm>
        </p:spPr>
        <p:txBody>
          <a:bodyPr>
            <a:normAutofit fontScale="90000"/>
          </a:bodyPr>
          <a:lstStyle/>
          <a:p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GIST </a:t>
            </a:r>
            <a:br>
              <a:rPr lang="en-US" dirty="0" smtClean="0"/>
            </a:br>
            <a:r>
              <a:rPr lang="ar-LY" dirty="0" smtClean="0"/>
              <a:t/>
            </a:r>
            <a:br>
              <a:rPr lang="ar-LY" dirty="0" smtClean="0"/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76300" y="1353207"/>
            <a:ext cx="8743950" cy="5867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•Formerly called </a:t>
            </a:r>
            <a:r>
              <a:rPr lang="en-US" sz="2800" dirty="0" err="1" smtClean="0"/>
              <a:t>leiomyomas</a:t>
            </a:r>
            <a:r>
              <a:rPr lang="en-US" sz="2800" dirty="0" smtClean="0"/>
              <a:t> or </a:t>
            </a:r>
            <a:r>
              <a:rPr lang="en-US" sz="2800" dirty="0" err="1" smtClean="0"/>
              <a:t>leiomyosarcomas</a:t>
            </a:r>
            <a:r>
              <a:rPr lang="en-US" sz="2800" dirty="0" smtClean="0"/>
              <a:t>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•Stomach is the most common site.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•Can be “benign” or “malignant”.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•Malignant - direct invasion, mitotic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•Work-up: CT , EUSS, etc  </a:t>
            </a:r>
          </a:p>
          <a:p>
            <a:pPr>
              <a:lnSpc>
                <a:spcPct val="150000"/>
              </a:lnSpc>
              <a:buNone/>
            </a:pP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1676400"/>
            <a:ext cx="9829800" cy="620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Treatment: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  - Surgical Resection w/ margins.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  - Gleevec </a:t>
            </a:r>
            <a:r>
              <a:rPr lang="en-US" sz="2400" dirty="0" smtClean="0"/>
              <a:t>: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     - </a:t>
            </a:r>
            <a:r>
              <a:rPr lang="en-CA" sz="2400" dirty="0" err="1" smtClean="0"/>
              <a:t>Gleevec</a:t>
            </a:r>
            <a:r>
              <a:rPr lang="en-CA" sz="2400" dirty="0" smtClean="0"/>
              <a:t> </a:t>
            </a:r>
            <a:r>
              <a:rPr lang="en-CA" sz="2400" dirty="0"/>
              <a:t>(</a:t>
            </a:r>
            <a:r>
              <a:rPr lang="en-CA" sz="2400" dirty="0" err="1"/>
              <a:t>imatinib</a:t>
            </a:r>
            <a:r>
              <a:rPr lang="en-CA" sz="2400" dirty="0"/>
              <a:t> </a:t>
            </a:r>
            <a:r>
              <a:rPr lang="en-CA" sz="2400" dirty="0" err="1"/>
              <a:t>mesylate</a:t>
            </a:r>
            <a:r>
              <a:rPr lang="en-CA" sz="2400" dirty="0"/>
              <a:t>) is a type of drug called </a:t>
            </a:r>
            <a:endParaRPr lang="en-CA" sz="2400" dirty="0" smtClean="0"/>
          </a:p>
          <a:p>
            <a:r>
              <a:rPr lang="en-CA" sz="2400" dirty="0"/>
              <a:t> </a:t>
            </a:r>
            <a:r>
              <a:rPr lang="en-CA" sz="2400" dirty="0" smtClean="0"/>
              <a:t>                      a tyrosine </a:t>
            </a:r>
            <a:r>
              <a:rPr lang="en-CA" sz="2400" dirty="0"/>
              <a:t>kinase inhibitor (TKI</a:t>
            </a:r>
            <a:r>
              <a:rPr lang="en-CA" sz="2400" dirty="0" smtClean="0"/>
              <a:t>).</a:t>
            </a:r>
          </a:p>
          <a:p>
            <a:endParaRPr lang="en-US" sz="2400" dirty="0"/>
          </a:p>
          <a:p>
            <a:r>
              <a:rPr lang="en-CA" sz="2400" dirty="0" smtClean="0"/>
              <a:t>                    - Targeted </a:t>
            </a:r>
            <a:r>
              <a:rPr lang="en-CA" sz="2400" dirty="0"/>
              <a:t>drug therapy is different from traditional </a:t>
            </a:r>
            <a:endParaRPr lang="en-CA" sz="2400" dirty="0" smtClean="0"/>
          </a:p>
          <a:p>
            <a:r>
              <a:rPr lang="en-CA" sz="2400" dirty="0"/>
              <a:t> </a:t>
            </a:r>
            <a:r>
              <a:rPr lang="en-CA" sz="2400" dirty="0" smtClean="0"/>
              <a:t>                      chemotherapy </a:t>
            </a:r>
            <a:r>
              <a:rPr lang="en-CA" sz="2400" dirty="0"/>
              <a:t>in that it is very selective</a:t>
            </a:r>
          </a:p>
        </p:txBody>
      </p:sp>
    </p:spTree>
    <p:extLst>
      <p:ext uri="{BB962C8B-B14F-4D97-AF65-F5344CB8AC3E}">
        <p14:creationId xmlns:p14="http://schemas.microsoft.com/office/powerpoint/2010/main" val="21183761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sz="4800" dirty="0" smtClean="0"/>
              <a:t>Duodenum</a:t>
            </a:r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2057400"/>
            <a:ext cx="5943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6362700" y="2057400"/>
            <a:ext cx="342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LY" sz="2800" dirty="0" smtClean="0"/>
          </a:p>
          <a:p>
            <a:r>
              <a:rPr lang="en-US" sz="2800" dirty="0" smtClean="0">
                <a:solidFill>
                  <a:schemeClr val="bg1"/>
                </a:solidFill>
              </a:rPr>
              <a:t>•4 parts 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•Produces many enzymes 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•D2: </a:t>
            </a:r>
            <a:r>
              <a:rPr lang="en-US" sz="2800" dirty="0" err="1" smtClean="0">
                <a:solidFill>
                  <a:schemeClr val="bg1"/>
                </a:solidFill>
              </a:rPr>
              <a:t>posterolateral</a:t>
            </a:r>
            <a:r>
              <a:rPr lang="en-US" sz="2800" dirty="0" smtClean="0">
                <a:solidFill>
                  <a:schemeClr val="bg1"/>
                </a:solidFill>
              </a:rPr>
              <a:t> insertion of </a:t>
            </a:r>
            <a:r>
              <a:rPr lang="en-US" sz="2800" dirty="0" err="1" smtClean="0">
                <a:solidFill>
                  <a:schemeClr val="bg1"/>
                </a:solidFill>
              </a:rPr>
              <a:t>ampulla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•Becomes jejunum at the angle of </a:t>
            </a:r>
            <a:r>
              <a:rPr lang="en-US" sz="2800" dirty="0" err="1" smtClean="0">
                <a:solidFill>
                  <a:schemeClr val="bg1"/>
                </a:solidFill>
              </a:rPr>
              <a:t>Treitz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Benign Duodenal Disease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1099" y="1981200"/>
            <a:ext cx="8334375" cy="41148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endParaRPr lang="ar-LY" dirty="0" smtClean="0"/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 Duodenal Ulcer Disease(Uncomplicated or Complicated)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 Duodenal Polyps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Uncomplicated Ulcer 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7300" y="1981200"/>
            <a:ext cx="7620000" cy="4876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•In contrast to gastric ulcers, duodenal ulcers rarely harbor malignancy.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LY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1300" y="3429000"/>
            <a:ext cx="4800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Uncomplicated Ulcer 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410575" cy="41148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Important </a:t>
            </a:r>
            <a:r>
              <a:rPr lang="en-US" dirty="0" smtClean="0"/>
              <a:t>risk factors: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•H. pylori , NSAIDs , tobacco. 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•Treatment </a:t>
            </a:r>
            <a:r>
              <a:rPr lang="en-US" dirty="0" smtClean="0"/>
              <a:t>: mainly medical; </a:t>
            </a:r>
            <a:endParaRPr lang="en-US" dirty="0" smtClean="0"/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( triple therapy) instead of surgical.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Presentation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0100" y="1600200"/>
            <a:ext cx="8743950" cy="4038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•Burning, gnawing pain in the epigastrium.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•it may radiate to the back. 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•Exacerbated by fasting.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•Relief gained from meds and eating.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152400"/>
            <a:ext cx="79248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7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Evaluation/Testing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8768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 Non-invasive H. pylori testing.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(Serum antibodies, breath urease, fecal antigen).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•If (+) test = H. pylori treatment (triple therapy).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•If primary treatment fails then do upper endoscopy.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•OGD allows for visualization, biopsy, evaluation for alternate diagnosis.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Treatment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562975" cy="41148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•Non-operative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•Remove all ulcerogenic agents.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•Start acid suppression (PPI)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•Eradicate H. pylori.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1524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Treatment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9100" y="1447800"/>
            <a:ext cx="9296400" cy="5410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•H. pylori therapy: First Line: 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    •Amoxicillin and Clarithromycin or 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/>
              <a:t> </a:t>
            </a:r>
            <a:r>
              <a:rPr lang="en-US" sz="3000" dirty="0" smtClean="0"/>
              <a:t>    Clarithromycin and </a:t>
            </a:r>
            <a:r>
              <a:rPr lang="en-US" sz="3000" dirty="0" err="1" smtClean="0"/>
              <a:t>Flagyl</a:t>
            </a:r>
            <a:r>
              <a:rPr lang="en-US" sz="3000" dirty="0" smtClean="0"/>
              <a:t> (+) PPI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    •Treat for 7 – 14 days. 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    •Recheck for H. pylori after treatment. 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    •Continue acid suppression until ulcer is healed. </a:t>
            </a:r>
          </a:p>
          <a:p>
            <a:pPr>
              <a:lnSpc>
                <a:spcPct val="150000"/>
              </a:lnSpc>
            </a:pPr>
            <a:endParaRPr lang="ar-LY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Complicated Ulcer 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•4 major manifestations: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•Perforation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•Bleeding (penetration)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•Gastric outlet obstruction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•Intractable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Treatment: Perforation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•Typical presentation of acute abdomen.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Resuscitation.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Operation: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1.Graham patch (</a:t>
            </a:r>
            <a:r>
              <a:rPr lang="en-US" dirty="0" err="1" smtClean="0"/>
              <a:t>omentoplasty</a:t>
            </a:r>
            <a:r>
              <a:rPr lang="en-US" dirty="0" smtClean="0"/>
              <a:t>).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2.+/- (Antrectomy with drainage) + (vagotomy).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195" y="264902"/>
            <a:ext cx="6480610" cy="632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464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C:\photo\김대성\T4.JPG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2686050" y="152400"/>
            <a:ext cx="4943475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0"/>
            <a:ext cx="874395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ar-LY" sz="5400" dirty="0" smtClean="0"/>
              <a:t/>
            </a:r>
            <a:br>
              <a:rPr lang="ar-LY" sz="5400" dirty="0" smtClean="0"/>
            </a:br>
            <a:r>
              <a:rPr lang="en-US" sz="5400" dirty="0" smtClean="0"/>
              <a:t>Bleeding </a:t>
            </a:r>
            <a:endParaRPr lang="ar-LY" sz="5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500" y="914400"/>
            <a:ext cx="10096500" cy="54864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Treatment: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•Resuscitation.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•Upper endoscopy with local treatment.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</a:t>
            </a:r>
            <a:r>
              <a:rPr lang="en-CA" sz="2800" dirty="0"/>
              <a:t>H</a:t>
            </a:r>
            <a:r>
              <a:rPr lang="en-CA" sz="2800" dirty="0" smtClean="0"/>
              <a:t>igh-risk </a:t>
            </a:r>
            <a:r>
              <a:rPr lang="en-CA" sz="2800" dirty="0"/>
              <a:t>stigmata</a:t>
            </a:r>
            <a:r>
              <a:rPr lang="en-CA" dirty="0"/>
              <a:t> </a:t>
            </a:r>
            <a:r>
              <a:rPr lang="en-US" sz="2800" dirty="0" smtClean="0"/>
              <a:t>: active bleeding, visible vessel, fresh clot.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•Angiography with embolization.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•Surgical intervention.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     Suturing bleeding vessel + (TV) </a:t>
            </a:r>
            <a:r>
              <a:rPr lang="en-CA" sz="2800" dirty="0"/>
              <a:t>Truncal vagotomy </a:t>
            </a:r>
            <a:endParaRPr lang="en-CA" sz="2800" dirty="0" smtClean="0"/>
          </a:p>
          <a:p>
            <a:pPr>
              <a:lnSpc>
                <a:spcPct val="150000"/>
              </a:lnSpc>
              <a:buNone/>
            </a:pPr>
            <a:r>
              <a:rPr lang="en-CA" sz="2800" dirty="0"/>
              <a:t> </a:t>
            </a:r>
            <a:r>
              <a:rPr lang="en-CA" sz="2800" dirty="0" smtClean="0"/>
              <a:t>    and  pyloroplasty PP</a:t>
            </a:r>
            <a:r>
              <a:rPr lang="en-CA" sz="2800" dirty="0"/>
              <a:t> </a:t>
            </a:r>
            <a:r>
              <a:rPr lang="en-CA" sz="2800" dirty="0" smtClean="0"/>
              <a:t>or HSV</a:t>
            </a:r>
            <a:endParaRPr lang="en-US" sz="2800" dirty="0" smtClean="0"/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457200"/>
            <a:ext cx="8743950" cy="1295400"/>
          </a:xfrm>
        </p:spPr>
        <p:txBody>
          <a:bodyPr>
            <a:normAutofit/>
          </a:bodyPr>
          <a:lstStyle/>
          <a:p>
            <a:pPr algn="ctr"/>
            <a:r>
              <a:rPr lang="en-US" altLang="ko-KR" sz="4800" dirty="0" smtClean="0"/>
              <a:t>Bleeding 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endParaRPr lang="en-US" altLang="ko-KR" sz="3200" b="0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600200"/>
            <a:ext cx="8743950" cy="4800600"/>
          </a:xfrm>
        </p:spPr>
        <p:txBody>
          <a:bodyPr/>
          <a:lstStyle/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Indications for operative intervention: 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1.Massive </a:t>
            </a:r>
            <a:r>
              <a:rPr lang="en-US" altLang="ko-KR" dirty="0"/>
              <a:t>hemorrhage leading to shock 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2.Prolonged </a:t>
            </a:r>
            <a:r>
              <a:rPr lang="en-US" altLang="ko-KR" dirty="0"/>
              <a:t>blood loss requiring continuing transfusion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3.Recurrent </a:t>
            </a:r>
            <a:r>
              <a:rPr lang="en-US" altLang="ko-KR" dirty="0"/>
              <a:t>bleeding during medical therapy or after endoscopic therapy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4.Recurrent </a:t>
            </a:r>
            <a:r>
              <a:rPr lang="en-US" altLang="ko-KR" dirty="0"/>
              <a:t>bleeding requiring </a:t>
            </a:r>
            <a:r>
              <a:rPr lang="en-US" altLang="ko-KR" dirty="0" smtClean="0"/>
              <a:t>hospitalization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5. Rare blood groups 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Outlet obstruction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295400"/>
            <a:ext cx="8743950" cy="53340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 NPO, NG, Rehydration, Correct electrolytes.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  Some resolve (swelling).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Some Endoscopic dilatation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  Some Surgery: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-Remove obstruction (Antrectomy with drainage)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-Bypass obstruction (</a:t>
            </a:r>
            <a:r>
              <a:rPr lang="en-US" dirty="0" err="1" smtClean="0"/>
              <a:t>Gastroenterostomy</a:t>
            </a:r>
            <a:r>
              <a:rPr lang="en-US" dirty="0" smtClean="0"/>
              <a:t>).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5300" y="228600"/>
            <a:ext cx="8743950" cy="762000"/>
          </a:xfrm>
        </p:spPr>
        <p:txBody>
          <a:bodyPr/>
          <a:lstStyle/>
          <a:p>
            <a:pPr algn="ctr"/>
            <a:r>
              <a:rPr lang="en-US" dirty="0" smtClean="0"/>
              <a:t>Cell Types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500" y="1371600"/>
            <a:ext cx="10248900" cy="5257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/>
              <a:t>   •Parietal: </a:t>
            </a:r>
          </a:p>
          <a:p>
            <a:pPr>
              <a:buNone/>
            </a:pPr>
            <a:r>
              <a:rPr lang="en-US" sz="2800" dirty="0" smtClean="0"/>
              <a:t>       •Location: Body </a:t>
            </a:r>
          </a:p>
          <a:p>
            <a:pPr>
              <a:buNone/>
            </a:pPr>
            <a:r>
              <a:rPr lang="en-US" sz="2800" dirty="0" smtClean="0"/>
              <a:t>       •Function: secrete acid and intrinsic factor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(</a:t>
            </a:r>
            <a:r>
              <a:rPr lang="en-CA" sz="2800" dirty="0" smtClean="0"/>
              <a:t>production of </a:t>
            </a:r>
            <a:r>
              <a:rPr lang="en-CA" sz="2800" dirty="0"/>
              <a:t>hydrogen ions to </a:t>
            </a:r>
            <a:r>
              <a:rPr lang="en-CA" sz="2800" dirty="0" smtClean="0"/>
              <a:t>form hydrochloric acid)</a:t>
            </a:r>
          </a:p>
          <a:p>
            <a:pPr>
              <a:buNone/>
            </a:pPr>
            <a:r>
              <a:rPr lang="en-US" sz="2800" dirty="0" smtClean="0"/>
              <a:t>   •</a:t>
            </a:r>
            <a:r>
              <a:rPr lang="en-US" sz="2800" dirty="0"/>
              <a:t>Chief: </a:t>
            </a:r>
          </a:p>
          <a:p>
            <a:pPr>
              <a:buNone/>
            </a:pPr>
            <a:r>
              <a:rPr lang="en-US" sz="2800" dirty="0"/>
              <a:t>       •Location: Body </a:t>
            </a:r>
          </a:p>
          <a:p>
            <a:pPr>
              <a:buNone/>
            </a:pPr>
            <a:r>
              <a:rPr lang="en-US" sz="2800" dirty="0"/>
              <a:t>       •Function: produce pepsinogen I </a:t>
            </a:r>
            <a:r>
              <a:rPr lang="en-US" sz="2800" dirty="0">
                <a:sym typeface="Wingdings" panose="05000000000000000000" pitchFamily="2" charset="2"/>
              </a:rPr>
              <a:t> pepsin &amp; digestive </a:t>
            </a:r>
            <a:r>
              <a:rPr lang="en-US" sz="2800" dirty="0" smtClean="0">
                <a:sym typeface="Wingdings" panose="05000000000000000000" pitchFamily="2" charset="2"/>
              </a:rPr>
              <a:t>protease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•Goblet: </a:t>
            </a:r>
          </a:p>
          <a:p>
            <a:pPr>
              <a:buNone/>
            </a:pPr>
            <a:r>
              <a:rPr lang="en-US" sz="2800" dirty="0" smtClean="0"/>
              <a:t>       •Location: Body, Antrum </a:t>
            </a:r>
          </a:p>
          <a:p>
            <a:pPr>
              <a:buNone/>
            </a:pPr>
            <a:r>
              <a:rPr lang="en-US" sz="2800" dirty="0" smtClean="0"/>
              <a:t>       •Function: mucus production </a:t>
            </a:r>
          </a:p>
          <a:p>
            <a:pPr>
              <a:buNone/>
            </a:pPr>
            <a:r>
              <a:rPr lang="en-US" sz="2800" dirty="0" smtClean="0"/>
              <a:t>        </a:t>
            </a:r>
          </a:p>
          <a:p>
            <a:endParaRPr lang="en-US" sz="2800" dirty="0" smtClean="0"/>
          </a:p>
          <a:p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1026" descr="C:\photo\김대성\T5.JPG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1285875" y="1143000"/>
            <a:ext cx="7543800" cy="460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sz="4800" dirty="0"/>
              <a:t>Intractability </a:t>
            </a:r>
            <a:endParaRPr lang="en-US" altLang="ko-KR" sz="4800" b="0" dirty="0"/>
          </a:p>
        </p:txBody>
      </p:sp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ko-KR" sz="2800" dirty="0" smtClean="0"/>
              <a:t>Ulceration </a:t>
            </a:r>
            <a:r>
              <a:rPr lang="en-US" altLang="ko-KR" sz="2800" dirty="0"/>
              <a:t>persists at 3 months despite active drug therapy</a:t>
            </a:r>
          </a:p>
          <a:p>
            <a:pPr>
              <a:lnSpc>
                <a:spcPct val="120000"/>
              </a:lnSpc>
            </a:pPr>
            <a:r>
              <a:rPr lang="en-US" altLang="ko-KR" sz="2800" dirty="0"/>
              <a:t>Ulcers recur within 1 year of initial healing despite maintenance therapy</a:t>
            </a:r>
          </a:p>
          <a:p>
            <a:pPr>
              <a:lnSpc>
                <a:spcPct val="120000"/>
              </a:lnSpc>
            </a:pPr>
            <a:r>
              <a:rPr lang="en-US" altLang="ko-KR" sz="2800" dirty="0"/>
              <a:t> The ulcer disease is characterized by cycles of prolonged activity with brief or absent remissions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sz="4800" dirty="0" smtClean="0"/>
              <a:t/>
            </a:r>
            <a:br>
              <a:rPr lang="ar-LY" sz="4800" dirty="0" smtClean="0"/>
            </a:br>
            <a:r>
              <a:rPr lang="en-US" sz="4800" dirty="0" smtClean="0"/>
              <a:t>Intractability </a:t>
            </a:r>
            <a:endParaRPr lang="ar-LY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 smtClean="0"/>
          </a:p>
          <a:p>
            <a:pPr>
              <a:buNone/>
            </a:pPr>
            <a:r>
              <a:rPr lang="en-US" dirty="0" smtClean="0"/>
              <a:t>•Medical failure – look for other causes like, </a:t>
            </a:r>
          </a:p>
          <a:p>
            <a:pPr>
              <a:buNone/>
            </a:pPr>
            <a:r>
              <a:rPr lang="en-US" dirty="0" smtClean="0"/>
              <a:t>ZE syndrome, non-compliance, etc. </a:t>
            </a:r>
          </a:p>
          <a:p>
            <a:pPr>
              <a:buNone/>
            </a:pPr>
            <a:r>
              <a:rPr lang="en-US" dirty="0" smtClean="0"/>
              <a:t>•Surgery - HSV</a:t>
            </a:r>
          </a:p>
          <a:p>
            <a:pPr>
              <a:buNone/>
            </a:pPr>
            <a:r>
              <a:rPr lang="en-US" dirty="0" smtClean="0"/>
              <a:t>               - TV + Antrectomy</a:t>
            </a:r>
          </a:p>
          <a:p>
            <a:pPr>
              <a:buNone/>
            </a:pPr>
            <a:r>
              <a:rPr lang="en-US" dirty="0" smtClean="0"/>
              <a:t>               - TV + PP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photo\김대성\f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533400"/>
            <a:ext cx="506095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1026" descr="C:\photo\김대성\f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914400"/>
            <a:ext cx="7086600" cy="4959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photo\김대성\f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066800"/>
            <a:ext cx="6248400" cy="480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C:\photo\김대성\f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57200"/>
            <a:ext cx="6096000" cy="5973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533400"/>
            <a:ext cx="92202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37250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0"/>
            <a:ext cx="8743950" cy="1143000"/>
          </a:xfrm>
        </p:spPr>
        <p:txBody>
          <a:bodyPr/>
          <a:lstStyle/>
          <a:p>
            <a:r>
              <a:rPr lang="en-US" altLang="ko-KR"/>
              <a:t>Drainage procedures : pyloroplasty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3200400"/>
            <a:ext cx="5705475" cy="1981200"/>
          </a:xfrm>
        </p:spPr>
        <p:txBody>
          <a:bodyPr/>
          <a:lstStyle/>
          <a:p>
            <a:r>
              <a:rPr lang="en-US" altLang="ko-KR"/>
              <a:t>Heineke-Mikulicz</a:t>
            </a:r>
          </a:p>
          <a:p>
            <a:r>
              <a:rPr lang="en-US" altLang="ko-KR"/>
              <a:t>Finney</a:t>
            </a:r>
          </a:p>
          <a:p>
            <a:r>
              <a:rPr lang="en-US" altLang="ko-KR"/>
              <a:t>Jaboulay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2466" y="155026"/>
            <a:ext cx="4630231" cy="39271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469" y="4063320"/>
            <a:ext cx="4630232" cy="26422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499" y="4063321"/>
            <a:ext cx="5351967" cy="26422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076700" y="6284470"/>
            <a:ext cx="47822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b="1" dirty="0">
                <a:latin typeface="TimesLTStd-Roman"/>
              </a:rPr>
              <a:t>Heineke-Mikulicz pyloroplasty</a:t>
            </a:r>
            <a:endParaRPr lang="en-CA" sz="20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" y="152400"/>
            <a:ext cx="5351967" cy="391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583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71525" y="228600"/>
            <a:ext cx="8743950" cy="762000"/>
          </a:xfrm>
        </p:spPr>
        <p:txBody>
          <a:bodyPr/>
          <a:lstStyle/>
          <a:p>
            <a:pPr algn="ctr"/>
            <a:r>
              <a:rPr lang="en-US" dirty="0" smtClean="0"/>
              <a:t>Cell Types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" y="2209800"/>
            <a:ext cx="10058400" cy="4114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dirty="0" smtClean="0"/>
              <a:t>  •EnteroChromaffin-Like (ECL): </a:t>
            </a:r>
          </a:p>
          <a:p>
            <a:pPr>
              <a:buNone/>
            </a:pPr>
            <a:r>
              <a:rPr lang="en-US" sz="2800" dirty="0" smtClean="0"/>
              <a:t>      •Location: Body </a:t>
            </a:r>
          </a:p>
          <a:p>
            <a:pPr>
              <a:buNone/>
            </a:pPr>
            <a:r>
              <a:rPr lang="en-US" sz="2800" dirty="0" smtClean="0"/>
              <a:t>      •Function: Histamine production </a:t>
            </a:r>
          </a:p>
          <a:p>
            <a:pPr>
              <a:buNone/>
            </a:pPr>
            <a:r>
              <a:rPr lang="en-US" sz="2800" dirty="0" smtClean="0"/>
              <a:t>  •G cells: </a:t>
            </a:r>
          </a:p>
          <a:p>
            <a:pPr>
              <a:buNone/>
            </a:pPr>
            <a:r>
              <a:rPr lang="en-US" sz="2800" dirty="0" smtClean="0"/>
              <a:t>      •Location: Antrum </a:t>
            </a:r>
          </a:p>
          <a:p>
            <a:pPr>
              <a:buNone/>
            </a:pPr>
            <a:r>
              <a:rPr lang="en-US" sz="2800" dirty="0" smtClean="0"/>
              <a:t>      •Function: Gastrin production </a:t>
            </a:r>
          </a:p>
          <a:p>
            <a:pPr>
              <a:buNone/>
            </a:pPr>
            <a:r>
              <a:rPr lang="en-US" sz="2800" dirty="0" smtClean="0"/>
              <a:t>  •D cells: </a:t>
            </a:r>
          </a:p>
          <a:p>
            <a:pPr>
              <a:buNone/>
            </a:pPr>
            <a:r>
              <a:rPr lang="en-US" sz="2800" dirty="0" smtClean="0"/>
              <a:t>      •Location: Body, Antrum </a:t>
            </a:r>
          </a:p>
          <a:p>
            <a:pPr>
              <a:buNone/>
            </a:pPr>
            <a:r>
              <a:rPr lang="en-US" sz="2800" dirty="0" smtClean="0"/>
              <a:t>      •Function: produce Somatostatin </a:t>
            </a:r>
          </a:p>
          <a:p>
            <a:pPr marL="0" indent="0">
              <a:buNone/>
            </a:pPr>
            <a:r>
              <a:rPr lang="en-US" sz="2800" dirty="0" smtClean="0"/>
              <a:t> •</a:t>
            </a:r>
            <a:r>
              <a:rPr lang="en-CA" sz="2800" dirty="0" smtClean="0"/>
              <a:t>Endocrine </a:t>
            </a:r>
            <a:r>
              <a:rPr lang="en-CA" sz="2800" dirty="0"/>
              <a:t>cells in the duodenum produce </a:t>
            </a:r>
            <a:r>
              <a:rPr lang="en-CA" sz="2800" dirty="0" smtClean="0"/>
              <a:t>cholecystokinin and </a:t>
            </a:r>
          </a:p>
          <a:p>
            <a:pPr marL="0" indent="0">
              <a:buNone/>
            </a:pPr>
            <a:r>
              <a:rPr lang="en-CA" sz="2800" dirty="0" smtClean="0"/>
              <a:t>      secretin</a:t>
            </a:r>
            <a:r>
              <a:rPr lang="en-CA" sz="2800" dirty="0"/>
              <a:t>.</a:t>
            </a: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photo\김대성\f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" y="457200"/>
            <a:ext cx="4572000" cy="6019800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500" y="1752600"/>
            <a:ext cx="38862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C:\photo\김대성\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1100" y="1143000"/>
            <a:ext cx="8510789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Duodenal polyps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 smtClean="0"/>
          </a:p>
          <a:p>
            <a:pPr>
              <a:buNone/>
            </a:pPr>
            <a:r>
              <a:rPr lang="en-US" dirty="0" smtClean="0"/>
              <a:t>Typically arise as part of a familial disorder. </a:t>
            </a:r>
          </a:p>
          <a:p>
            <a:pPr>
              <a:buNone/>
            </a:pPr>
            <a:r>
              <a:rPr lang="en-US" dirty="0" smtClean="0"/>
              <a:t> •FAP. </a:t>
            </a:r>
          </a:p>
          <a:p>
            <a:pPr>
              <a:buNone/>
            </a:pPr>
            <a:r>
              <a:rPr lang="en-US" dirty="0" smtClean="0"/>
              <a:t>    - </a:t>
            </a:r>
            <a:r>
              <a:rPr lang="en-US" dirty="0" err="1" smtClean="0"/>
              <a:t>Autosomal</a:t>
            </a:r>
            <a:r>
              <a:rPr lang="en-US" dirty="0" smtClean="0"/>
              <a:t> dominant </a:t>
            </a:r>
          </a:p>
          <a:p>
            <a:pPr>
              <a:buNone/>
            </a:pPr>
            <a:r>
              <a:rPr lang="en-US" dirty="0" smtClean="0"/>
              <a:t>    - High malignant potential </a:t>
            </a:r>
          </a:p>
          <a:p>
            <a:pPr>
              <a:buNone/>
            </a:pPr>
            <a:r>
              <a:rPr lang="en-US" dirty="0" smtClean="0"/>
              <a:t> •Peutz-Jegher’s syndrome.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Malignant Duodenal Disease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err="1" smtClean="0"/>
              <a:t>Adenocarcinoma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• Lymphoma</a:t>
            </a:r>
          </a:p>
          <a:p>
            <a:r>
              <a:rPr lang="en-US" dirty="0" smtClean="0"/>
              <a:t>Zolliger-Ellison (ZE) Syndrome (</a:t>
            </a:r>
            <a:r>
              <a:rPr lang="en-CA" dirty="0" err="1" smtClean="0"/>
              <a:t>gastrinoma</a:t>
            </a:r>
            <a:r>
              <a:rPr lang="en-CA" dirty="0" smtClean="0"/>
              <a:t>)</a:t>
            </a:r>
            <a:endParaRPr lang="en-US" dirty="0" smtClean="0"/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2286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err="1" smtClean="0"/>
              <a:t>Adenocarcinoma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76300" y="1600200"/>
            <a:ext cx="8458200" cy="4876800"/>
          </a:xfrm>
        </p:spPr>
        <p:txBody>
          <a:bodyPr/>
          <a:lstStyle/>
          <a:p>
            <a:endParaRPr lang="ar-LY" sz="3000" dirty="0" smtClean="0"/>
          </a:p>
          <a:p>
            <a:pPr>
              <a:buNone/>
            </a:pPr>
            <a:r>
              <a:rPr lang="en-US" sz="3000" dirty="0" smtClean="0"/>
              <a:t>•Duodenum is the most common site for small bowel </a:t>
            </a:r>
            <a:r>
              <a:rPr lang="en-US" sz="3000" dirty="0" err="1" smtClean="0"/>
              <a:t>adenocarcinoma</a:t>
            </a:r>
            <a:r>
              <a:rPr lang="en-US" sz="3000" dirty="0" smtClean="0"/>
              <a:t>. </a:t>
            </a:r>
          </a:p>
          <a:p>
            <a:pPr>
              <a:buNone/>
            </a:pPr>
            <a:r>
              <a:rPr lang="en-US" sz="3000" dirty="0" smtClean="0"/>
              <a:t>•~ 2/3 are </a:t>
            </a:r>
            <a:r>
              <a:rPr lang="en-US" sz="3000" dirty="0" err="1" smtClean="0"/>
              <a:t>peri-ampullary</a:t>
            </a:r>
            <a:r>
              <a:rPr lang="en-US" sz="3000" dirty="0" smtClean="0"/>
              <a:t> (D2).  </a:t>
            </a:r>
          </a:p>
          <a:p>
            <a:pPr>
              <a:buNone/>
            </a:pPr>
            <a:r>
              <a:rPr lang="en-US" sz="3000" dirty="0" smtClean="0"/>
              <a:t>•Only treatment is resection (if possible). </a:t>
            </a:r>
          </a:p>
          <a:p>
            <a:pPr>
              <a:buNone/>
            </a:pPr>
            <a:r>
              <a:rPr lang="en-US" sz="3000" dirty="0" smtClean="0"/>
              <a:t>•Double bypass if unresectable. </a:t>
            </a:r>
          </a:p>
          <a:p>
            <a:pPr>
              <a:buNone/>
            </a:pPr>
            <a:r>
              <a:rPr lang="en-US" sz="3000" dirty="0" smtClean="0"/>
              <a:t>•(+) LN’s = &lt; 15%, 5 year survival. </a:t>
            </a:r>
          </a:p>
          <a:p>
            <a:endParaRPr lang="ar-LY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Adenocarcinoma </a:t>
            </a:r>
            <a:endParaRPr lang="ar-LY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88506" y="3205163"/>
            <a:ext cx="37433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0" y="28956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b="0" dirty="0" err="1">
                <a:effectLst/>
              </a:rPr>
              <a:t>Zollinger</a:t>
            </a:r>
            <a:r>
              <a:rPr lang="en-US" b="0" dirty="0">
                <a:effectLst/>
              </a:rPr>
              <a:t>–Ellison syndrome</a:t>
            </a:r>
            <a:br>
              <a:rPr lang="en-US" b="0" dirty="0">
                <a:effectLst/>
              </a:rPr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" y="1752600"/>
            <a:ext cx="10172700" cy="5105400"/>
          </a:xfrm>
        </p:spPr>
        <p:txBody>
          <a:bodyPr/>
          <a:lstStyle/>
          <a:p>
            <a:pPr>
              <a:buNone/>
            </a:pPr>
            <a:r>
              <a:rPr lang="en-US" sz="3000" dirty="0" smtClean="0"/>
              <a:t>•Rare disease.  </a:t>
            </a:r>
          </a:p>
          <a:p>
            <a:pPr>
              <a:buNone/>
            </a:pPr>
            <a:r>
              <a:rPr lang="en-US" sz="3000" dirty="0" smtClean="0"/>
              <a:t>•Disease is a direct result of gastrinoma. </a:t>
            </a:r>
          </a:p>
          <a:p>
            <a:pPr>
              <a:buNone/>
            </a:pPr>
            <a:r>
              <a:rPr lang="en-US" sz="3000" dirty="0" smtClean="0"/>
              <a:t>•2/3 of </a:t>
            </a:r>
            <a:r>
              <a:rPr lang="en-US" sz="3000" dirty="0" err="1" smtClean="0"/>
              <a:t>gastrinomas</a:t>
            </a:r>
            <a:r>
              <a:rPr lang="en-US" sz="3000" dirty="0" smtClean="0"/>
              <a:t> are in the “triangle” </a:t>
            </a:r>
          </a:p>
          <a:p>
            <a:pPr>
              <a:buNone/>
            </a:pPr>
            <a:r>
              <a:rPr lang="en-US" sz="3000" dirty="0" smtClean="0"/>
              <a:t>•Can be sporadic or hereditary. </a:t>
            </a:r>
          </a:p>
          <a:p>
            <a:pPr marL="76200" indent="0" fontAlgn="base">
              <a:buNone/>
            </a:pPr>
            <a:r>
              <a:rPr lang="en-US" sz="3000" dirty="0" smtClean="0"/>
              <a:t>•Strong assoc. with MEN-I (3 p’s) </a:t>
            </a:r>
            <a:r>
              <a:rPr lang="en-US" sz="2800" dirty="0" smtClean="0"/>
              <a:t>Pituitary, </a:t>
            </a:r>
            <a:r>
              <a:rPr lang="en-US" sz="2800" dirty="0"/>
              <a:t>Parathyroid,</a:t>
            </a:r>
          </a:p>
          <a:p>
            <a:pPr marL="76200" indent="0" fontAlgn="base">
              <a:buNone/>
            </a:pPr>
            <a:r>
              <a:rPr lang="en-US" sz="2800" dirty="0" smtClean="0"/>
              <a:t> Pancreas.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•Treatment: 1- PPI </a:t>
            </a:r>
          </a:p>
          <a:p>
            <a:pPr>
              <a:buNone/>
            </a:pPr>
            <a:r>
              <a:rPr lang="en-US" sz="3000" dirty="0"/>
              <a:t> </a:t>
            </a:r>
            <a:r>
              <a:rPr lang="en-US" sz="3000" dirty="0" smtClean="0"/>
              <a:t>                   2-resection (if possible). </a:t>
            </a:r>
          </a:p>
          <a:p>
            <a:endParaRPr lang="ar-LY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723900" y="152400"/>
            <a:ext cx="9291485" cy="729672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Gastrinoma </a:t>
            </a:r>
            <a:endParaRPr lang="ar-LY" dirty="0"/>
          </a:p>
        </p:txBody>
      </p:sp>
      <p:sp>
        <p:nvSpPr>
          <p:cNvPr id="3" name="Rectangle 2"/>
          <p:cNvSpPr/>
          <p:nvPr/>
        </p:nvSpPr>
        <p:spPr>
          <a:xfrm>
            <a:off x="0" y="1339968"/>
            <a:ext cx="70485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- Tumor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 in the pancreas or duodenum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that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  secretes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excess of 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gastrin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 leading to ulceration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in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  the duodenum, stomach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and the small intestine. </a:t>
            </a:r>
            <a:endParaRPr lang="en-US" sz="2400" dirty="0" smtClean="0">
              <a:solidFill>
                <a:schemeClr val="bg1"/>
              </a:solidFill>
              <a:latin typeface="Arial" panose="020B0604020202020204" pitchFamily="34" charset="0"/>
              <a:cs typeface="+mj-cs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- There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is hypersecretion of </a:t>
            </a:r>
            <a:r>
              <a:rPr lang="en-US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HCl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- 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b="1" dirty="0">
                <a:solidFill>
                  <a:schemeClr val="bg1"/>
                </a:solidFill>
              </a:rPr>
              <a:t>Gastrinoma </a:t>
            </a:r>
            <a:r>
              <a:rPr lang="en-US" sz="2400" b="1" dirty="0" smtClean="0">
                <a:solidFill>
                  <a:schemeClr val="bg1"/>
                </a:solidFill>
              </a:rPr>
              <a:t>triangle</a:t>
            </a:r>
            <a:r>
              <a:rPr lang="en-US" sz="2400" dirty="0" smtClean="0">
                <a:solidFill>
                  <a:schemeClr val="bg1"/>
                </a:solidFill>
              </a:rPr>
              <a:t>; region in</a:t>
            </a:r>
            <a:r>
              <a:rPr lang="en-US" sz="2400" dirty="0">
                <a:solidFill>
                  <a:schemeClr val="bg1"/>
                </a:solidFill>
              </a:rPr>
              <a:t> between three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  points</a:t>
            </a:r>
            <a:r>
              <a:rPr lang="en-US" sz="2400" dirty="0">
                <a:solidFill>
                  <a:schemeClr val="bg1"/>
                </a:solidFill>
              </a:rPr>
              <a:t>: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- Superior- </a:t>
            </a:r>
            <a:r>
              <a:rPr lang="en-US" sz="2400" dirty="0">
                <a:solidFill>
                  <a:schemeClr val="bg1"/>
                </a:solidFill>
              </a:rPr>
              <a:t>Body of </a:t>
            </a:r>
            <a:r>
              <a:rPr lang="en-US" sz="2400" dirty="0" smtClean="0">
                <a:solidFill>
                  <a:schemeClr val="bg1"/>
                </a:solidFill>
              </a:rPr>
              <a:t>Gallbladder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- Inferior-junction </a:t>
            </a:r>
            <a:r>
              <a:rPr lang="en-US" sz="2400" dirty="0">
                <a:solidFill>
                  <a:schemeClr val="bg1"/>
                </a:solidFill>
              </a:rPr>
              <a:t>of the second and third portion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of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dirty="0" smtClean="0">
                <a:solidFill>
                  <a:schemeClr val="bg1"/>
                </a:solidFill>
              </a:rPr>
              <a:t>duodenum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- Medial- </a:t>
            </a:r>
            <a:r>
              <a:rPr lang="en-US" sz="2400" dirty="0">
                <a:solidFill>
                  <a:schemeClr val="bg1"/>
                </a:solidFill>
              </a:rPr>
              <a:t>junction of the neck and body </a:t>
            </a:r>
            <a:r>
              <a:rPr lang="en-US" sz="2400" dirty="0" smtClean="0">
                <a:solidFill>
                  <a:schemeClr val="bg1"/>
                </a:solidFill>
              </a:rPr>
              <a:t>of 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the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dirty="0" smtClean="0">
                <a:solidFill>
                  <a:schemeClr val="bg1"/>
                </a:solidFill>
              </a:rPr>
              <a:t>pancreas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1342596"/>
            <a:ext cx="3238500" cy="3885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Lymphoma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 smtClean="0"/>
          </a:p>
          <a:p>
            <a:pPr>
              <a:buNone/>
            </a:pPr>
            <a:r>
              <a:rPr lang="en-US" dirty="0" smtClean="0"/>
              <a:t>•Rare, most small bowel lymphomas are </a:t>
            </a:r>
            <a:r>
              <a:rPr lang="en-US" dirty="0" err="1" smtClean="0"/>
              <a:t>ileal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•Similar presentation to adenocarcinoma. </a:t>
            </a:r>
          </a:p>
          <a:p>
            <a:pPr>
              <a:buNone/>
            </a:pPr>
            <a:r>
              <a:rPr lang="en-US" dirty="0" smtClean="0"/>
              <a:t>•Diagnose the same as gastric lymphoma. </a:t>
            </a:r>
          </a:p>
          <a:p>
            <a:pPr>
              <a:buNone/>
            </a:pPr>
            <a:r>
              <a:rPr lang="en-US" dirty="0" smtClean="0"/>
              <a:t>•Resection if resectable. </a:t>
            </a:r>
          </a:p>
          <a:p>
            <a:pPr>
              <a:buNone/>
            </a:pPr>
            <a:r>
              <a:rPr lang="en-US" dirty="0" smtClean="0"/>
              <a:t>•Chemotherapy and radiation.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Lymphoma </a:t>
            </a:r>
            <a:endParaRPr lang="ar-LY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981200"/>
            <a:ext cx="3733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3900" y="1981200"/>
            <a:ext cx="441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00"/>
            <a:ext cx="10054962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075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9600" b="1" dirty="0" smtClean="0">
                <a:latin typeface="Old English Text MT" panose="03040902040508030806" pitchFamily="66" charset="0"/>
              </a:rPr>
              <a:t>Thank you</a:t>
            </a:r>
            <a:endParaRPr lang="ar-LY" sz="9600" b="1" dirty="0">
              <a:latin typeface="Old English Text MT" panose="03040902040508030806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Benign Gastric Disease(s)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1- Gastritis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/>
              <a:t>2</a:t>
            </a:r>
            <a:r>
              <a:rPr lang="en-US" sz="2800" dirty="0" smtClean="0"/>
              <a:t>- </a:t>
            </a:r>
            <a:r>
              <a:rPr lang="en-US" sz="2800" dirty="0" smtClean="0"/>
              <a:t>Mallory-Weiss Syndrome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/>
              <a:t>3</a:t>
            </a:r>
            <a:r>
              <a:rPr lang="en-US" sz="2800" dirty="0" smtClean="0"/>
              <a:t>- </a:t>
            </a:r>
            <a:r>
              <a:rPr lang="en-US" sz="2800" dirty="0" smtClean="0"/>
              <a:t>Gastric Polyps </a:t>
            </a:r>
            <a:endParaRPr lang="en-US" sz="2800" dirty="0" smtClean="0"/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4- </a:t>
            </a:r>
            <a:r>
              <a:rPr lang="en-US" sz="2800" dirty="0"/>
              <a:t>Bezoars </a:t>
            </a:r>
            <a:endParaRPr lang="en-US" sz="2800" dirty="0" smtClean="0"/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5- </a:t>
            </a:r>
            <a:r>
              <a:rPr lang="en-US" sz="2800" dirty="0"/>
              <a:t>Gastric (peptic) Ulcer Disease </a:t>
            </a:r>
            <a:endParaRPr lang="en-US" sz="2800" dirty="0" smtClean="0"/>
          </a:p>
          <a:p>
            <a:pPr>
              <a:lnSpc>
                <a:spcPct val="150000"/>
              </a:lnSpc>
              <a:buNone/>
            </a:pPr>
            <a:endParaRPr lang="ar-LY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0" y="2015014"/>
            <a:ext cx="4308658" cy="3878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" id="{DD9816A4-1DCA-4238-8722-402153A6632A}" vid="{442979F0-A2DF-4A55-A8FD-72744E4D439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1855</TotalTime>
  <Words>1904</Words>
  <Application>Microsoft Office PowerPoint</Application>
  <PresentationFormat>35mm Slides</PresentationFormat>
  <Paragraphs>377</Paragraphs>
  <Slides>80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94" baseType="lpstr">
      <vt:lpstr>Arial</vt:lpstr>
      <vt:lpstr>BankGothic Md BT</vt:lpstr>
      <vt:lpstr>Cooper Black</vt:lpstr>
      <vt:lpstr>Futura-Condensed</vt:lpstr>
      <vt:lpstr>Futura-Light</vt:lpstr>
      <vt:lpstr>Futura-LightOblique</vt:lpstr>
      <vt:lpstr>굴림</vt:lpstr>
      <vt:lpstr>Old English Text MT</vt:lpstr>
      <vt:lpstr>Times New Roman</vt:lpstr>
      <vt:lpstr>TimesLTStd-Roman</vt:lpstr>
      <vt:lpstr>Titillium Web</vt:lpstr>
      <vt:lpstr>Titillium Web Light</vt:lpstr>
      <vt:lpstr>Wingdings</vt:lpstr>
      <vt:lpstr>Theme2</vt:lpstr>
      <vt:lpstr>Stomach and Duodenum</vt:lpstr>
      <vt:lpstr>Learning Objectives</vt:lpstr>
      <vt:lpstr>Anatomy </vt:lpstr>
      <vt:lpstr>PowerPoint Presentation</vt:lpstr>
      <vt:lpstr>PowerPoint Presentation</vt:lpstr>
      <vt:lpstr>Cell Types </vt:lpstr>
      <vt:lpstr>Cell Types </vt:lpstr>
      <vt:lpstr>PowerPoint Presentation</vt:lpstr>
      <vt:lpstr> Benign Gastric Disease(s) </vt:lpstr>
      <vt:lpstr> 1- Gastritis  (acute or stress) </vt:lpstr>
      <vt:lpstr>Types of gastritis </vt:lpstr>
      <vt:lpstr> Gastritis </vt:lpstr>
      <vt:lpstr> 2- Mallory-Weiss Syndrome </vt:lpstr>
      <vt:lpstr>3- Gastric Polyps </vt:lpstr>
      <vt:lpstr> Gastric Polyps </vt:lpstr>
      <vt:lpstr>Peutz-Jegher’s Syndrome </vt:lpstr>
      <vt:lpstr>4- Bezoars •Phytobezoars = indigestible plant material  (e.g., cellulose) •Trichobezoars = an extreme form of hairball. </vt:lpstr>
      <vt:lpstr> 5- Gastric Ulcers </vt:lpstr>
      <vt:lpstr>Pathogenesis of ulcer</vt:lpstr>
      <vt:lpstr>  </vt:lpstr>
      <vt:lpstr>PowerPoint Presentation</vt:lpstr>
      <vt:lpstr> Gastric ulcers </vt:lpstr>
      <vt:lpstr> Type I </vt:lpstr>
      <vt:lpstr> Type II </vt:lpstr>
      <vt:lpstr> Type III </vt:lpstr>
      <vt:lpstr> Type IV </vt:lpstr>
      <vt:lpstr>Type V</vt:lpstr>
      <vt:lpstr>Complications of gastric ulcer</vt:lpstr>
      <vt:lpstr>Treatment of gastric ulcer</vt:lpstr>
      <vt:lpstr>Bleeding gastric ulcer : operative procedures</vt:lpstr>
      <vt:lpstr>Perforated gastric ulcer : operative procedures</vt:lpstr>
      <vt:lpstr> Malignant Gastric Disease </vt:lpstr>
      <vt:lpstr> 1-Gastric Adenocarcinoma </vt:lpstr>
      <vt:lpstr> Gastric Adenocarcinoma </vt:lpstr>
      <vt:lpstr> Risk Factors </vt:lpstr>
      <vt:lpstr> Ca stomach Classification </vt:lpstr>
      <vt:lpstr> Diffuse </vt:lpstr>
      <vt:lpstr> Intestinal </vt:lpstr>
      <vt:lpstr> Gastric Adenocarcinoma </vt:lpstr>
      <vt:lpstr> 2-Gastric Lymphoma </vt:lpstr>
      <vt:lpstr> Gastric Lymphoma </vt:lpstr>
      <vt:lpstr>3-Gastrointestinal stromal tumors  GIST </vt:lpstr>
      <vt:lpstr> GIST   </vt:lpstr>
      <vt:lpstr>PowerPoint Presentation</vt:lpstr>
      <vt:lpstr> Duodenum </vt:lpstr>
      <vt:lpstr> Benign Duodenal Disease </vt:lpstr>
      <vt:lpstr> Uncomplicated Ulcer  </vt:lpstr>
      <vt:lpstr> Uncomplicated Ulcer  </vt:lpstr>
      <vt:lpstr> Presentation </vt:lpstr>
      <vt:lpstr> Evaluation/Testing </vt:lpstr>
      <vt:lpstr> Treatment </vt:lpstr>
      <vt:lpstr> Treatment </vt:lpstr>
      <vt:lpstr> Complicated Ulcer  </vt:lpstr>
      <vt:lpstr> Treatment: Perforation </vt:lpstr>
      <vt:lpstr>PowerPoint Presentation</vt:lpstr>
      <vt:lpstr>PowerPoint Presentation</vt:lpstr>
      <vt:lpstr> Bleeding </vt:lpstr>
      <vt:lpstr>Bleeding  </vt:lpstr>
      <vt:lpstr> Outlet obstruction </vt:lpstr>
      <vt:lpstr>PowerPoint Presentation</vt:lpstr>
      <vt:lpstr>Intractability </vt:lpstr>
      <vt:lpstr> Intractability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Drainage procedures : pyloroplasty</vt:lpstr>
      <vt:lpstr>PowerPoint Presentation</vt:lpstr>
      <vt:lpstr>PowerPoint Presentation</vt:lpstr>
      <vt:lpstr>PowerPoint Presentation</vt:lpstr>
      <vt:lpstr> Duodenal polyps </vt:lpstr>
      <vt:lpstr> Malignant Duodenal Disease </vt:lpstr>
      <vt:lpstr> Adenocarcinoma </vt:lpstr>
      <vt:lpstr> Adenocarcinoma </vt:lpstr>
      <vt:lpstr> Zollinger–Ellison syndrome </vt:lpstr>
      <vt:lpstr> Gastrinoma </vt:lpstr>
      <vt:lpstr> Lymphoma </vt:lpstr>
      <vt:lpstr> Lymphoma </vt:lpstr>
      <vt:lpstr>PowerPoint Presentation</vt:lpstr>
    </vt:vector>
  </TitlesOfParts>
  <Company>연세대학교 원주의과대학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제목 없음</dc:title>
  <dc:creator>일반외과</dc:creator>
  <cp:lastModifiedBy>Microsoft</cp:lastModifiedBy>
  <cp:revision>361</cp:revision>
  <cp:lastPrinted>2000-03-13T09:45:36Z</cp:lastPrinted>
  <dcterms:created xsi:type="dcterms:W3CDTF">2000-03-10T06:18:53Z</dcterms:created>
  <dcterms:modified xsi:type="dcterms:W3CDTF">2019-04-26T20:52:27Z</dcterms:modified>
</cp:coreProperties>
</file>