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12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9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F626F6B-3533-49CE-85F6-E594100AFA14}" type="datetimeFigureOut">
              <a:rPr lang="ar-SA" smtClean="0"/>
              <a:pPr/>
              <a:t>10/4/1440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89EC1F1-D71A-4FBD-A74B-045B6E2E5D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m.wikipedia.org/wiki/Gamma-glutamyl_transferase" TargetMode="External"/><Relationship Id="rId2" Type="http://schemas.openxmlformats.org/officeDocument/2006/relationships/hyperlink" Target="https://en.m.wikipedia.org/wiki/Alkaline_phosphatas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57290" y="4000504"/>
            <a:ext cx="6143668" cy="59944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    </a:t>
            </a: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PRIMARY BILIARY CIRRHOSIS   </a:t>
            </a:r>
            <a:endParaRPr lang="ar-SA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-642974" y="507207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PRESENTED BY : </a:t>
            </a:r>
            <a:endParaRPr lang="en-GB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000232" y="5072074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Hawa-A-Elbarghthi</a:t>
            </a:r>
            <a:endParaRPr lang="en-GB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500298" y="535782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Marwa-A- </a:t>
            </a:r>
            <a:r>
              <a:rPr lang="en-GB" dirty="0" err="1" smtClean="0"/>
              <a:t>Elfazani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0195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8229600" cy="493776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dirty="0">
                <a:solidFill>
                  <a:srgbClr val="3B3835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medical treteamt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If </a:t>
            </a:r>
            <a:r>
              <a:rPr lang="en-US" dirty="0">
                <a:latin typeface="Arial" pitchFamily="34" charset="0"/>
                <a:cs typeface="Arial" pitchFamily="34" charset="0"/>
              </a:rPr>
              <a:t>PBC is diagnosed at an early histologic stage and treatment with </a:t>
            </a:r>
            <a:r>
              <a:rPr lang="en-US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UDCA</a:t>
            </a:r>
            <a:r>
              <a:rPr lang="en-US" dirty="0">
                <a:latin typeface="Arial" pitchFamily="34" charset="0"/>
                <a:cs typeface="Arial" pitchFamily="34" charset="0"/>
              </a:rPr>
              <a:t> is begun, recent studies have suggested that the long-term survival approaches that of a healthy control population.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*</a:t>
            </a:r>
          </a:p>
          <a:p>
            <a:pPr algn="l">
              <a:buFont typeface="Arial"/>
              <a:buChar char="•"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Ursodeoxycholic </a:t>
            </a:r>
            <a:r>
              <a:rPr lang="en-US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acid </a:t>
            </a:r>
            <a:r>
              <a:rPr lang="en-US" dirty="0">
                <a:latin typeface="Arial" pitchFamily="34" charset="0"/>
                <a:cs typeface="Arial" pitchFamily="34" charset="0"/>
              </a:rPr>
              <a:t>(UDCA) 13-15mg/kg/day in usually two divided dosesCan be used in any patient with PBC and abnormal liver biochemistry.</a:t>
            </a:r>
          </a:p>
          <a:p>
            <a:pPr algn="l">
              <a:buFont typeface="Arial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Can significantly improve liver biochemistry and reduce the need for liver transplantation and overall mortality</a:t>
            </a:r>
            <a:r>
              <a:rPr lang="en-US" dirty="0" smtClean="0">
                <a:solidFill>
                  <a:srgbClr val="484848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has no effect 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pruritus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fatigue or associated bone disease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71472" y="285728"/>
            <a:ext cx="74295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Chronic management of primary biliary cirrhosis</a:t>
            </a:r>
            <a:r>
              <a:rPr lang="en-US" dirty="0" smtClean="0">
                <a:solidFill>
                  <a:srgbClr val="C00000"/>
                </a:solidFill>
                <a:latin typeface="Montserrat"/>
              </a:rPr>
              <a:t/>
            </a:r>
            <a:br>
              <a:rPr lang="en-US" dirty="0" smtClean="0">
                <a:solidFill>
                  <a:srgbClr val="C00000"/>
                </a:solidFill>
                <a:latin typeface="Montserrat"/>
              </a:rPr>
            </a:b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958484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Steroids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and other </a:t>
            </a:r>
            <a:r>
              <a:rPr lang="en-US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immunosuppressive </a:t>
            </a:r>
            <a:r>
              <a:rPr lang="en-US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agents</a:t>
            </a:r>
          </a:p>
          <a:p>
            <a:pPr algn="l">
              <a:buFont typeface="Arial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Prednisolone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has been shown to significantly improve liver biochemistry, however, it makes bone disease much worse and thus is not recommended long-term</a:t>
            </a:r>
          </a:p>
          <a:p>
            <a:pPr algn="l">
              <a:buFont typeface="Arial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Steroid-sparing immunosuppressant drugs have not been </a:t>
            </a: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2400" dirty="0" smtClean="0">
                <a:latin typeface="Arial" pitchFamily="34" charset="0"/>
                <a:cs typeface="Arial" pitchFamily="34" charset="0"/>
              </a:rPr>
              <a:t>shown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to be effective in PBC</a:t>
            </a:r>
          </a:p>
        </p:txBody>
      </p:sp>
    </p:spTree>
    <p:extLst>
      <p:ext uri="{BB962C8B-B14F-4D97-AF65-F5344CB8AC3E}">
        <p14:creationId xmlns="" xmlns:p14="http://schemas.microsoft.com/office/powerpoint/2010/main" val="13561090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>
          <a:xfrm>
            <a:off x="571472" y="1571612"/>
            <a:ext cx="8229600" cy="4360504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Anti-pruritics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Cholestyramine</a:t>
            </a:r>
            <a:r>
              <a:rPr lang="en-US" dirty="0">
                <a:latin typeface="Arial" pitchFamily="34" charset="0"/>
                <a:cs typeface="Arial" pitchFamily="34" charset="0"/>
              </a:rPr>
              <a:t>: 4g per dose up to 16g/day given 2-4 hours apart from UDCA.</a:t>
            </a:r>
          </a:p>
          <a:p>
            <a:pPr algn="l">
              <a:buFont typeface="Arial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Rifamipicin at a dose of 150mg once or twice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daily</a:t>
            </a:r>
          </a:p>
          <a:p>
            <a:pPr algn="l">
              <a:buFont typeface="Arial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Opiate agonists such as Naltrexone at a starting dose of 50mg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daily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Surgcial</a:t>
            </a: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Font typeface="Arial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Orthotopic </a:t>
            </a:r>
            <a:r>
              <a:rPr lang="en-US" dirty="0">
                <a:latin typeface="Arial" pitchFamily="34" charset="0"/>
                <a:cs typeface="Arial" pitchFamily="34" charset="0"/>
              </a:rPr>
              <a:t>liver transplantationIs indicated in patients with end-stage disease</a:t>
            </a:r>
          </a:p>
          <a:p>
            <a:pPr algn="l">
              <a:buFont typeface="Arial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Patients should be referred when the bilirubin level is &gt; 100 micromls/litre or earlier if debilitating symptoms</a:t>
            </a:r>
            <a:r>
              <a:rPr lang="en-US" dirty="0">
                <a:solidFill>
                  <a:srgbClr val="484848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buFont typeface="Arial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Up to 20-25% of patients will have disease recurrence at 10 years post-transplant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7819963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Arial" pitchFamily="34" charset="0"/>
                <a:cs typeface="Arial" pitchFamily="34" charset="0"/>
              </a:rPr>
              <a:t>Some studies suggest that asymptomatic patients have a 50-70% 10 year survival whereas median survival from onset of symptoms is 5-8 years.</a:t>
            </a:r>
          </a:p>
          <a:p>
            <a:pPr algn="l" rtl="0"/>
            <a:r>
              <a:rPr lang="en-US" dirty="0">
                <a:latin typeface="Arial" pitchFamily="34" charset="0"/>
                <a:cs typeface="Arial" pitchFamily="34" charset="0"/>
              </a:rPr>
              <a:t>The serum bilirubin level is a marker of prognosis</a:t>
            </a: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71472" y="500042"/>
            <a:ext cx="67866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Prognosis of primary biliary cirrhosis</a:t>
            </a:r>
            <a:b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n-GB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8704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28662" y="2500306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rgbClr val="0070C0"/>
                </a:solidFill>
              </a:rPr>
              <a:t>THANK YOU </a:t>
            </a:r>
            <a:endParaRPr lang="en-GB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>
          <a:xfrm>
            <a:off x="500034" y="1643050"/>
            <a:ext cx="8229600" cy="4937760"/>
          </a:xfrm>
        </p:spPr>
        <p:txBody>
          <a:bodyPr/>
          <a:lstStyle/>
          <a:p>
            <a:pPr algn="l"/>
            <a:r>
              <a:rPr lang="en-GB" dirty="0" smtClean="0">
                <a:latin typeface="Arial" pitchFamily="34" charset="0"/>
              </a:rPr>
              <a:t>It  is an autoimmune disease of the liver by:</a:t>
            </a:r>
          </a:p>
          <a:p>
            <a:pPr algn="l"/>
            <a:r>
              <a:rPr lang="en-GB" dirty="0" smtClean="0">
                <a:latin typeface="Arial" pitchFamily="34" charset="0"/>
              </a:rPr>
              <a:t> the slow progressive destruction of the small bile ducts (bile </a:t>
            </a:r>
            <a:r>
              <a:rPr lang="en-GB" dirty="0" err="1" smtClean="0">
                <a:latin typeface="Arial" pitchFamily="34" charset="0"/>
              </a:rPr>
              <a:t>canaliculi</a:t>
            </a:r>
            <a:r>
              <a:rPr lang="en-GB" dirty="0" smtClean="0">
                <a:latin typeface="Arial" pitchFamily="34" charset="0"/>
              </a:rPr>
              <a:t>) within the liver. </a:t>
            </a:r>
          </a:p>
          <a:p>
            <a:pPr algn="l"/>
            <a:r>
              <a:rPr lang="en-GB" dirty="0" smtClean="0">
                <a:latin typeface="Arial" pitchFamily="34" charset="0"/>
              </a:rPr>
              <a:t>when these ducts are damaged, bile builds up in the liver (</a:t>
            </a:r>
            <a:r>
              <a:rPr lang="en-GB" dirty="0" err="1" smtClean="0">
                <a:latin typeface="Arial" pitchFamily="34" charset="0"/>
              </a:rPr>
              <a:t>cholestasis</a:t>
            </a:r>
            <a:r>
              <a:rPr lang="en-GB" dirty="0" smtClean="0">
                <a:latin typeface="Arial" pitchFamily="34" charset="0"/>
              </a:rPr>
              <a:t>) and over time damages the tissue. </a:t>
            </a:r>
          </a:p>
          <a:p>
            <a:pPr algn="l"/>
            <a:r>
              <a:rPr lang="en-GB" dirty="0" smtClean="0">
                <a:latin typeface="Arial" pitchFamily="34" charset="0"/>
              </a:rPr>
              <a:t> this can lead to scarring, fibrosis and cirrhosis.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642910" y="571480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Primary biliary cirrhosis</a:t>
            </a:r>
            <a:endParaRPr lang="en-GB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209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8229600" cy="4075176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Female : male ratio of 9:1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Most common during middle age</a:t>
            </a:r>
          </a:p>
          <a:p>
            <a:pPr algn="l" rtl="0"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Commonest in northern Europeans, least common in Africans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Prevalence: 19-150 cases/million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Incidence: 4-15 cases/million/yr</a:t>
            </a:r>
          </a:p>
          <a:p>
            <a:pPr algn="l" rtl="0"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First-degree relatives may have as much as a 500 times increase in prevalence</a:t>
            </a: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714348" y="357166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Epidemiology</a:t>
            </a:r>
            <a:endParaRPr lang="en-GB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50269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Fatigue (most common)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Itching (Pruritus)</a:t>
            </a:r>
          </a:p>
          <a:p>
            <a:pPr algn="l" rtl="0"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Dry skin and eyes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Abnormal bleeding or bruising</a:t>
            </a:r>
          </a:p>
          <a:p>
            <a:pPr algn="l" rtl="0">
              <a:buFont typeface="Arial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Jaundice</a:t>
            </a:r>
          </a:p>
          <a:p>
            <a:pPr algn="l" rtl="0">
              <a:buFont typeface="Arial"/>
              <a:buChar char="•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Xanthelasma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xanthomata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Font typeface="Arial"/>
              <a:buChar char="•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Hepatosplenomegaly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Font typeface="Arial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Features of chronic liver disease</a:t>
            </a:r>
          </a:p>
          <a:p>
            <a:pPr marL="742950" lvl="1" indent="-285750" algn="l" rtl="0"/>
            <a:r>
              <a:rPr lang="en-US" sz="20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Palmar</a:t>
            </a:r>
            <a:r>
              <a:rPr lang="en-US" sz="2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erythema</a:t>
            </a:r>
            <a:r>
              <a:rPr lang="en-US" sz="2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; spider </a:t>
            </a:r>
            <a:r>
              <a:rPr lang="en-US" sz="20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naevi</a:t>
            </a:r>
            <a:r>
              <a:rPr lang="en-US" sz="2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; cachexia; </a:t>
            </a:r>
            <a:r>
              <a:rPr lang="en-US" sz="20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ascites</a:t>
            </a:r>
            <a:endParaRPr lang="en-US" sz="20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Pale </a:t>
            </a:r>
            <a:r>
              <a:rPr lang="en-US" dirty="0">
                <a:latin typeface="Arial" pitchFamily="34" charset="0"/>
                <a:cs typeface="Arial" pitchFamily="34" charset="0"/>
              </a:rPr>
              <a:t>stool or dark urine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00034" y="500042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Clinical features</a:t>
            </a:r>
            <a:endParaRPr lang="en-GB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42263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>
          <a:xfrm>
            <a:off x="357158" y="1357298"/>
            <a:ext cx="8496944" cy="4392488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Biliary stones or strictures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Pancreaticobiliary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malignancies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Autoimmune hepatitis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Alcoholic hepatitis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Viral hepatitis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Sarcoidosis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Autoimmune cholangiopathy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Medications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Granulomatous hepatitis</a:t>
            </a:r>
          </a:p>
          <a:p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28596" y="500042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PBC Differential diagnosis </a:t>
            </a:r>
            <a:endParaRPr lang="en-GB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49354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sz="2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Blood tests:</a:t>
            </a:r>
          </a:p>
          <a:p>
            <a:pPr algn="l">
              <a:buNone/>
            </a:pPr>
            <a:r>
              <a:rPr lang="en-US" sz="2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Liver function tests</a:t>
            </a:r>
          </a:p>
          <a:p>
            <a:pPr algn="l">
              <a:buNone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elevated </a:t>
            </a:r>
            <a:r>
              <a:rPr lang="en-GB" sz="2400" dirty="0" smtClean="0">
                <a:solidFill>
                  <a:srgbClr val="0070C0"/>
                </a:solidFill>
                <a:hlinkClick r:id="rId2" tooltip="Alkaline phosphatase"/>
              </a:rPr>
              <a:t>alkaline phosphatase</a:t>
            </a:r>
            <a:r>
              <a:rPr lang="en-GB" sz="2400" dirty="0" smtClean="0"/>
              <a:t> 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ALP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and </a:t>
            </a:r>
            <a:r>
              <a:rPr lang="en-GB" sz="2400" u="sng" dirty="0" smtClean="0">
                <a:hlinkClick r:id="rId3" tooltip="Gamma-glutamyl transferase"/>
              </a:rPr>
              <a:t>gamma-</a:t>
            </a:r>
            <a:r>
              <a:rPr lang="en-GB" sz="2400" u="sng" dirty="0" err="1" smtClean="0">
                <a:hlinkClick r:id="rId3" tooltip="Gamma-glutamyl transferase"/>
              </a:rPr>
              <a:t>glutamyl</a:t>
            </a:r>
            <a:r>
              <a:rPr lang="en-GB" sz="2400" u="sng" dirty="0" smtClean="0">
                <a:hlinkClick r:id="rId3" tooltip="Gamma-glutamyl transferase"/>
              </a:rPr>
              <a:t> </a:t>
            </a:r>
            <a:r>
              <a:rPr lang="en-GB" sz="2400" u="sng" dirty="0" err="1" smtClean="0">
                <a:hlinkClick r:id="rId3" tooltip="Gamma-glutamyl transferase"/>
              </a:rPr>
              <a:t>transferase</a:t>
            </a:r>
            <a:r>
              <a:rPr lang="en-GB" sz="2400" u="sng" dirty="0" smtClean="0">
                <a:hlinkClick r:id="rId3" tooltip="Gamma-glutamyl transferase"/>
              </a:rPr>
              <a:t>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GGT 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are found in early disease. </a:t>
            </a:r>
          </a:p>
          <a:p>
            <a:pPr algn="l">
              <a:buNone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Elevations in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occur in advanced disease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2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Clotting</a:t>
            </a:r>
            <a:endParaRPr lang="en-US" sz="2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None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Elevated prothrombin time</a:t>
            </a:r>
          </a:p>
          <a:p>
            <a:pPr algn="l">
              <a:buNone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Full blood count</a:t>
            </a:r>
          </a:p>
          <a:p>
            <a:pPr algn="l">
              <a:buNone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Trombocytopenia if cirrhosis present</a:t>
            </a:r>
          </a:p>
          <a:p>
            <a:pPr algn="l"/>
            <a:r>
              <a:rPr lang="en-US" sz="2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Serum lipids</a:t>
            </a:r>
          </a:p>
          <a:p>
            <a:pPr algn="l">
              <a:buNone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Cholesterol, LDL and HDL all significantly raised</a:t>
            </a:r>
          </a:p>
          <a:p>
            <a:pPr algn="l">
              <a:buNone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Full liver screen of blood tests to rule out other causes of liver disease (see chronic liver disease section</a:t>
            </a:r>
            <a:r>
              <a:rPr lang="en-US" dirty="0"/>
              <a:t>)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71472" y="500042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diagnosis of primary biliary cirrhosis</a:t>
            </a:r>
            <a:endParaRPr lang="en-GB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23743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>
          <a:xfrm>
            <a:off x="214282" y="1285860"/>
            <a:ext cx="8424936" cy="5229200"/>
          </a:xfrm>
        </p:spPr>
        <p:txBody>
          <a:bodyPr>
            <a:noAutofit/>
          </a:bodyPr>
          <a:lstStyle/>
          <a:p>
            <a:pPr algn="l"/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Autoimmune </a:t>
            </a:r>
            <a:r>
              <a:rPr lang="en-US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screen:</a:t>
            </a:r>
          </a:p>
          <a:p>
            <a:pPr algn="l"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Serum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antimitochondrial M2 antibodies (95% sensitive, 98% specific)</a:t>
            </a:r>
          </a:p>
          <a:p>
            <a:pPr algn="l">
              <a:buNone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Elevated serum immunoglobulins, especially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IgM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Radiology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Ultrasound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liver to look for focal liver lesions, portal/hepatic vein thrombosis, extrinsic causes of biliary duct compression.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Magnetic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resonance cholangiopancreatography (MRCP) gives a more detailed view of the biliary tree and does not have the associated morbidity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of  Endoscopic retrograde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cholangio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pancreatography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(ERCP).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CT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abdomen : This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is more likely to be performed if an extrahepatic cause of cholestasis is suspected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000" b="1" dirty="0"/>
          </a:p>
          <a:p>
            <a:pPr algn="l"/>
            <a:r>
              <a:rPr lang="en-US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Liver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biopsy</a:t>
            </a:r>
          </a:p>
          <a:p>
            <a:pPr algn="l">
              <a:buNone/>
            </a:pPr>
            <a:r>
              <a:rPr lang="en-GB" sz="2000" dirty="0" smtClean="0">
                <a:latin typeface="Arial" pitchFamily="34" charset="0"/>
              </a:rPr>
              <a:t>A liver biopsy is necessary to determine the stage of disease.</a:t>
            </a:r>
            <a:endParaRPr lang="en-US" sz="2000" dirty="0" smtClean="0"/>
          </a:p>
          <a:p>
            <a:pPr algn="l"/>
            <a:endParaRPr lang="ar-SA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009339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643050"/>
            <a:ext cx="7498080" cy="4800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lvl="1" algn="l" eaLnBrk="0" hangingPunct="0">
              <a:buNone/>
            </a:pPr>
            <a:r>
              <a:rPr lang="en-GB" sz="2400" b="1" dirty="0" smtClean="0">
                <a:solidFill>
                  <a:schemeClr val="tx1"/>
                </a:solidFill>
                <a:latin typeface="Arial" pitchFamily="34" charset="0"/>
              </a:rPr>
              <a:t>Stage 1 - Portal Stage: 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Normal sized triads; portal inflammation, subtle bile duct damage. </a:t>
            </a:r>
            <a:r>
              <a:rPr lang="en-GB" sz="2400" dirty="0" err="1" smtClean="0">
                <a:solidFill>
                  <a:schemeClr val="tx1"/>
                </a:solidFill>
                <a:latin typeface="Arial" pitchFamily="34" charset="0"/>
              </a:rPr>
              <a:t>Granulomas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 are often detected in this stage.</a:t>
            </a:r>
          </a:p>
          <a:p>
            <a:pPr lvl="1" algn="l" eaLnBrk="0" hangingPunct="0">
              <a:buNone/>
            </a:pPr>
            <a:endParaRPr lang="en-GB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0" hangingPunct="0">
              <a:buNone/>
            </a:pPr>
            <a:r>
              <a:rPr lang="en-GB" sz="2400" b="1" dirty="0" smtClean="0">
                <a:solidFill>
                  <a:schemeClr val="tx1"/>
                </a:solidFill>
                <a:latin typeface="Arial" pitchFamily="34" charset="0"/>
              </a:rPr>
              <a:t> Stage 2 - Periportal Stage: 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Enlarged triads; periportal fibrosis and/or inflammation. Typically characterized by the finding of a proliferation of small bile ducts.</a:t>
            </a:r>
          </a:p>
          <a:p>
            <a:pPr lvl="1" algn="l" eaLnBrk="0" hangingPunct="0">
              <a:buNone/>
            </a:pPr>
            <a:endParaRPr lang="en-GB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0" hangingPunct="0">
              <a:buNone/>
            </a:pPr>
            <a:r>
              <a:rPr lang="en-GB" sz="2400" b="1" dirty="0" smtClean="0">
                <a:solidFill>
                  <a:schemeClr val="tx1"/>
                </a:solidFill>
                <a:latin typeface="Arial" pitchFamily="34" charset="0"/>
              </a:rPr>
              <a:t> Stage 3 - </a:t>
            </a:r>
            <a:r>
              <a:rPr lang="en-GB" sz="2400" b="1" dirty="0" err="1" smtClean="0">
                <a:solidFill>
                  <a:schemeClr val="tx1"/>
                </a:solidFill>
                <a:latin typeface="Arial" pitchFamily="34" charset="0"/>
              </a:rPr>
              <a:t>Septal</a:t>
            </a:r>
            <a:r>
              <a:rPr lang="en-GB" sz="2400" b="1" dirty="0" smtClean="0">
                <a:solidFill>
                  <a:schemeClr val="tx1"/>
                </a:solidFill>
                <a:latin typeface="Arial" pitchFamily="34" charset="0"/>
              </a:rPr>
              <a:t> Stage: 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Active and/or passive fibrous septa.</a:t>
            </a:r>
          </a:p>
          <a:p>
            <a:pPr lvl="1" algn="l" eaLnBrk="0" hangingPunct="0">
              <a:buNone/>
            </a:pPr>
            <a:endParaRPr lang="en-GB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0" hangingPunct="0">
              <a:buNone/>
            </a:pPr>
            <a:r>
              <a:rPr lang="en-GB" sz="2400" b="1" dirty="0" smtClean="0">
                <a:solidFill>
                  <a:schemeClr val="tx1"/>
                </a:solidFill>
                <a:latin typeface="Arial" pitchFamily="34" charset="0"/>
              </a:rPr>
              <a:t> Stage 4 - Biliary Cirrhosis: 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Nodules present; garland or jigsaw pattern.</a:t>
            </a:r>
          </a:p>
          <a:p>
            <a:pPr algn="l" eaLnBrk="0" hangingPunct="0"/>
            <a:endParaRPr lang="en-GB" sz="2400" dirty="0" smtClean="0">
              <a:latin typeface="Arial" pitchFamily="34" charset="0"/>
            </a:endParaRPr>
          </a:p>
          <a:p>
            <a:pPr algn="l"/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857224" y="500042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</a:rPr>
              <a:t>stages of the disease</a:t>
            </a:r>
            <a:endParaRPr lang="en-GB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Complications 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and associations of primary biliary cirrhosis</a:t>
            </a:r>
          </a:p>
          <a:p>
            <a:pPr algn="l" rtl="0">
              <a:buFont typeface="Arial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Osteoporosis</a:t>
            </a:r>
          </a:p>
          <a:p>
            <a:pPr algn="l" rtl="0">
              <a:buFont typeface="Arial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Malabsorption of fats and fat-soluble vitamins can lead to osteomalacia and coagulopathies</a:t>
            </a:r>
          </a:p>
          <a:p>
            <a:pPr algn="l" rtl="0">
              <a:buFont typeface="Arial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Liver cirrhosis and its complications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Font typeface="Arial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Renal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tubular acidosis</a:t>
            </a:r>
          </a:p>
          <a:p>
            <a:pPr algn="l" rtl="0"/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Associated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conditions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Hypothyroidism 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(seen in up to 20%) of 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patients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Rheumatoid 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arthritis; Systemic sclerosis; Sjogren’s syndrome; Sicca syndrome</a:t>
            </a:r>
          </a:p>
          <a:p>
            <a:pPr algn="l" rtl="0">
              <a:buFont typeface="Arial" pitchFamily="34" charset="0"/>
              <a:buChar char="•"/>
            </a:pP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00034" y="571480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Complications and associations of PBC </a:t>
            </a:r>
            <a:endParaRPr lang="en-GB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658076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1710</TotalTime>
  <Words>581</Words>
  <Application>Microsoft Office PowerPoint</Application>
  <PresentationFormat>عرض على الشاشة (3:4)‏</PresentationFormat>
  <Paragraphs>97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أصل</vt:lpstr>
      <vt:lpstr>    PRIMARY BILIARY CIRRHOSIS  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BILIARY CIRROHSIS</dc:title>
  <dc:creator>alfazani</dc:creator>
  <cp:lastModifiedBy>Shamfuture</cp:lastModifiedBy>
  <cp:revision>26</cp:revision>
  <dcterms:created xsi:type="dcterms:W3CDTF">2019-06-06T15:39:16Z</dcterms:created>
  <dcterms:modified xsi:type="dcterms:W3CDTF">2019-06-07T23:21:14Z</dcterms:modified>
</cp:coreProperties>
</file>