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6"/>
  </p:notesMasterIdLst>
  <p:sldIdLst>
    <p:sldId id="256" r:id="rId2"/>
    <p:sldId id="286" r:id="rId3"/>
    <p:sldId id="287" r:id="rId4"/>
    <p:sldId id="288" r:id="rId5"/>
    <p:sldId id="289" r:id="rId6"/>
    <p:sldId id="258" r:id="rId7"/>
    <p:sldId id="259" r:id="rId8"/>
    <p:sldId id="260" r:id="rId9"/>
    <p:sldId id="290" r:id="rId10"/>
    <p:sldId id="291" r:id="rId11"/>
    <p:sldId id="263" r:id="rId12"/>
    <p:sldId id="264" r:id="rId13"/>
    <p:sldId id="300" r:id="rId14"/>
    <p:sldId id="265" r:id="rId15"/>
    <p:sldId id="292" r:id="rId16"/>
    <p:sldId id="266" r:id="rId17"/>
    <p:sldId id="299" r:id="rId18"/>
    <p:sldId id="293" r:id="rId19"/>
    <p:sldId id="294" r:id="rId20"/>
    <p:sldId id="295" r:id="rId21"/>
    <p:sldId id="267" r:id="rId22"/>
    <p:sldId id="268" r:id="rId23"/>
    <p:sldId id="297" r:id="rId24"/>
    <p:sldId id="298" r:id="rId2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7C8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30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56D38CD9-E441-4AF8-9BD1-E882A265CB47}" type="datetimeFigureOut">
              <a:rPr lang="ar-SA" smtClean="0"/>
              <a:pPr/>
              <a:t>09/10/1440</a:t>
            </a:fld>
            <a:endParaRPr lang="ar-S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D3597105-D10E-4749-9840-F67F45505B7F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597105-D10E-4749-9840-F67F45505B7F}" type="slidenum">
              <a:rPr lang="ar-SA" smtClean="0"/>
              <a:pPr/>
              <a:t>1</a:t>
            </a:fld>
            <a:endParaRPr lang="ar-SA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0415737-9A52-40D9-A089-B005BAA122C9}" type="slidenum">
              <a:rPr lang="ar-SA" smtClean="0"/>
              <a:pPr>
                <a:defRPr/>
              </a:pPr>
              <a:t>10</a:t>
            </a:fld>
            <a:endParaRPr lang="ar-SA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597105-D10E-4749-9840-F67F45505B7F}" type="slidenum">
              <a:rPr lang="ar-SA" smtClean="0"/>
              <a:pPr/>
              <a:t>11</a:t>
            </a:fld>
            <a:endParaRPr lang="ar-SA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597105-D10E-4749-9840-F67F45505B7F}" type="slidenum">
              <a:rPr lang="ar-SA" smtClean="0"/>
              <a:pPr/>
              <a:t>12</a:t>
            </a:fld>
            <a:endParaRPr lang="ar-SA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597105-D10E-4749-9840-F67F45505B7F}" type="slidenum">
              <a:rPr lang="ar-SA" smtClean="0"/>
              <a:pPr/>
              <a:t>13</a:t>
            </a:fld>
            <a:endParaRPr lang="ar-SA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597105-D10E-4749-9840-F67F45505B7F}" type="slidenum">
              <a:rPr lang="ar-SA" smtClean="0"/>
              <a:pPr/>
              <a:t>14</a:t>
            </a:fld>
            <a:endParaRPr lang="ar-SA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597105-D10E-4749-9840-F67F45505B7F}" type="slidenum">
              <a:rPr lang="ar-SA" smtClean="0"/>
              <a:pPr/>
              <a:t>15</a:t>
            </a:fld>
            <a:endParaRPr lang="ar-SA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597105-D10E-4749-9840-F67F45505B7F}" type="slidenum">
              <a:rPr lang="ar-SA" smtClean="0"/>
              <a:pPr/>
              <a:t>16</a:t>
            </a:fld>
            <a:endParaRPr lang="ar-SA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597105-D10E-4749-9840-F67F45505B7F}" type="slidenum">
              <a:rPr lang="ar-SA" smtClean="0"/>
              <a:pPr/>
              <a:t>17</a:t>
            </a:fld>
            <a:endParaRPr lang="ar-SA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0415737-9A52-40D9-A089-B005BAA122C9}" type="slidenum">
              <a:rPr lang="ar-SA" smtClean="0"/>
              <a:pPr>
                <a:defRPr/>
              </a:pPr>
              <a:t>18</a:t>
            </a:fld>
            <a:endParaRPr lang="ar-SA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0415737-9A52-40D9-A089-B005BAA122C9}" type="slidenum">
              <a:rPr lang="ar-SA" smtClean="0"/>
              <a:pPr>
                <a:defRPr/>
              </a:pPr>
              <a:t>19</a:t>
            </a:fld>
            <a:endParaRPr lang="ar-SA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0415737-9A52-40D9-A089-B005BAA122C9}" type="slidenum">
              <a:rPr lang="ar-SA" smtClean="0"/>
              <a:pPr>
                <a:defRPr/>
              </a:pPr>
              <a:t>2</a:t>
            </a:fld>
            <a:endParaRPr lang="ar-SA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0415737-9A52-40D9-A089-B005BAA122C9}" type="slidenum">
              <a:rPr lang="ar-SA" smtClean="0"/>
              <a:pPr>
                <a:defRPr/>
              </a:pPr>
              <a:t>20</a:t>
            </a:fld>
            <a:endParaRPr lang="ar-SA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597105-D10E-4749-9840-F67F45505B7F}" type="slidenum">
              <a:rPr lang="ar-SA" smtClean="0"/>
              <a:pPr/>
              <a:t>21</a:t>
            </a:fld>
            <a:endParaRPr lang="ar-SA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597105-D10E-4749-9840-F67F45505B7F}" type="slidenum">
              <a:rPr lang="ar-SA" smtClean="0"/>
              <a:pPr/>
              <a:t>22</a:t>
            </a:fld>
            <a:endParaRPr lang="ar-SA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597105-D10E-4749-9840-F67F45505B7F}" type="slidenum">
              <a:rPr lang="ar-SA" smtClean="0"/>
              <a:pPr/>
              <a:t>23</a:t>
            </a:fld>
            <a:endParaRPr lang="ar-SA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597105-D10E-4749-9840-F67F45505B7F}" type="slidenum">
              <a:rPr lang="ar-SA" smtClean="0"/>
              <a:pPr/>
              <a:t>24</a:t>
            </a:fld>
            <a:endParaRPr lang="ar-SA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0415737-9A52-40D9-A089-B005BAA122C9}" type="slidenum">
              <a:rPr lang="ar-SA" smtClean="0"/>
              <a:pPr>
                <a:defRPr/>
              </a:pPr>
              <a:t>3</a:t>
            </a:fld>
            <a:endParaRPr lang="ar-SA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0415737-9A52-40D9-A089-B005BAA122C9}" type="slidenum">
              <a:rPr lang="ar-SA" smtClean="0"/>
              <a:pPr>
                <a:defRPr/>
              </a:pPr>
              <a:t>4</a:t>
            </a:fld>
            <a:endParaRPr lang="ar-SA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0415737-9A52-40D9-A089-B005BAA122C9}" type="slidenum">
              <a:rPr lang="ar-SA" smtClean="0"/>
              <a:pPr>
                <a:defRPr/>
              </a:pPr>
              <a:t>5</a:t>
            </a:fld>
            <a:endParaRPr lang="ar-SA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597105-D10E-4749-9840-F67F45505B7F}" type="slidenum">
              <a:rPr lang="ar-SA" smtClean="0"/>
              <a:pPr/>
              <a:t>6</a:t>
            </a:fld>
            <a:endParaRPr lang="ar-SA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597105-D10E-4749-9840-F67F45505B7F}" type="slidenum">
              <a:rPr lang="ar-SA" smtClean="0"/>
              <a:pPr/>
              <a:t>7</a:t>
            </a:fld>
            <a:endParaRPr lang="ar-SA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597105-D10E-4749-9840-F67F45505B7F}" type="slidenum">
              <a:rPr lang="ar-SA" smtClean="0"/>
              <a:pPr/>
              <a:t>8</a:t>
            </a:fld>
            <a:endParaRPr lang="ar-SA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0415737-9A52-40D9-A089-B005BAA122C9}" type="slidenum">
              <a:rPr lang="ar-SA" smtClean="0"/>
              <a:pPr>
                <a:defRPr/>
              </a:pPr>
              <a:t>9</a:t>
            </a:fld>
            <a:endParaRPr lang="ar-SA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381000"/>
            <a:ext cx="8229600" cy="5715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33EDB260-35D3-485E-8ACF-8A4A7752BDDB}" type="slidenum">
              <a:rPr lang="ar-SA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6/12/2019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6/12/2019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6/12/2019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6/12/2019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6/12/2019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6/12/2019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7C80">
            <a:alpha val="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6/12/2019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362200"/>
            <a:ext cx="7772400" cy="1447800"/>
          </a:xfrm>
        </p:spPr>
        <p:txBody>
          <a:bodyPr/>
          <a:lstStyle/>
          <a:p>
            <a:r>
              <a:rPr lang="en-US" b="1" dirty="0" err="1" smtClean="0"/>
              <a:t>Malabsorption</a:t>
            </a:r>
            <a:r>
              <a:rPr lang="en-US" b="1" dirty="0" smtClean="0"/>
              <a:t> Syndromes </a:t>
            </a:r>
            <a:endParaRPr lang="ar-S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114800"/>
            <a:ext cx="6400800" cy="15240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 DR. Nadia </a:t>
            </a:r>
            <a:r>
              <a:rPr lang="en-US" dirty="0" err="1" smtClean="0"/>
              <a:t>ezzawi</a:t>
            </a:r>
            <a:r>
              <a:rPr lang="en-US" dirty="0" smtClean="0"/>
              <a:t> </a:t>
            </a:r>
          </a:p>
          <a:p>
            <a:r>
              <a:rPr lang="en-US" dirty="0" smtClean="0"/>
              <a:t>Gastroenterology department </a:t>
            </a:r>
          </a:p>
          <a:p>
            <a:r>
              <a:rPr lang="en-US" dirty="0" smtClean="0"/>
              <a:t>BMC	 </a:t>
            </a:r>
            <a:endParaRPr lang="ar-SA" dirty="0"/>
          </a:p>
        </p:txBody>
      </p:sp>
      <p:pic>
        <p:nvPicPr>
          <p:cNvPr id="5122" name="Picture 2" descr="C:\Users\Majed\Desktop\download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3000" y="609600"/>
            <a:ext cx="2514600" cy="1828800"/>
          </a:xfrm>
          <a:prstGeom prst="rect">
            <a:avLst/>
          </a:prstGeom>
          <a:noFill/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343400" y="1066800"/>
            <a:ext cx="3657600" cy="1143000"/>
          </a:xfrm>
          <a:prstGeom prst="rect">
            <a:avLst/>
          </a:prstGeom>
          <a:noFill/>
          <a:ln w="9360" cap="flat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en-US" b="1" dirty="0" smtClean="0">
                <a:solidFill>
                  <a:srgbClr val="C00000"/>
                </a:solidFill>
              </a:rPr>
              <a:t>Specific Disease Entities</a:t>
            </a:r>
            <a:br>
              <a:rPr lang="en-US" b="1" dirty="0" smtClean="0">
                <a:solidFill>
                  <a:srgbClr val="C00000"/>
                </a:solidFill>
              </a:rPr>
            </a:br>
            <a:r>
              <a:rPr lang="en-US" b="1" dirty="0" smtClean="0">
                <a:solidFill>
                  <a:srgbClr val="C00000"/>
                </a:solidFill>
              </a:rPr>
              <a:t>causing malabsorption</a:t>
            </a:r>
            <a:endParaRPr lang="ar-SA" b="1" dirty="0">
              <a:solidFill>
                <a:srgbClr val="C00000"/>
              </a:solidFill>
            </a:endParaRPr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fld id="{6D66E28C-1626-481E-B2B1-09A671EF1DC5}" type="slidenum">
              <a:rPr lang="ar-SA" smtClean="0"/>
              <a:pPr>
                <a:defRPr/>
              </a:pPr>
              <a:t>10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81000"/>
            <a:ext cx="8229600" cy="5745163"/>
          </a:xfrm>
        </p:spPr>
        <p:txBody>
          <a:bodyPr>
            <a:normAutofit fontScale="85000" lnSpcReduction="10000"/>
          </a:bodyPr>
          <a:lstStyle/>
          <a:p>
            <a:pPr algn="ctr">
              <a:lnSpc>
                <a:spcPct val="90000"/>
              </a:lnSpc>
              <a:buNone/>
            </a:pPr>
            <a:r>
              <a:rPr lang="en-US" b="1" dirty="0" smtClean="0">
                <a:latin typeface="Cambria" pitchFamily="18" charset="0"/>
              </a:rPr>
              <a:t>Celiac Disease:</a:t>
            </a:r>
          </a:p>
          <a:p>
            <a:pPr algn="ctr">
              <a:lnSpc>
                <a:spcPct val="90000"/>
              </a:lnSpc>
              <a:buNone/>
            </a:pPr>
            <a:endParaRPr lang="en-US" dirty="0" smtClean="0">
              <a:latin typeface="Calibri" pitchFamily="34" charset="0"/>
            </a:endParaRPr>
          </a:p>
          <a:p>
            <a:pPr>
              <a:lnSpc>
                <a:spcPct val="90000"/>
              </a:lnSpc>
              <a:buNone/>
            </a:pPr>
            <a:r>
              <a:rPr lang="en-US" dirty="0" smtClean="0">
                <a:latin typeface="Calibri" pitchFamily="34" charset="0"/>
              </a:rPr>
              <a:t>- is a common cause of </a:t>
            </a:r>
            <a:r>
              <a:rPr lang="en-US" dirty="0" err="1" smtClean="0">
                <a:latin typeface="Calibri" pitchFamily="34" charset="0"/>
              </a:rPr>
              <a:t>malabsorption</a:t>
            </a:r>
            <a:r>
              <a:rPr lang="en-US" dirty="0" smtClean="0">
                <a:latin typeface="Calibri" pitchFamily="34" charset="0"/>
              </a:rPr>
              <a:t> </a:t>
            </a:r>
          </a:p>
          <a:p>
            <a:pPr>
              <a:lnSpc>
                <a:spcPct val="90000"/>
              </a:lnSpc>
              <a:buNone/>
            </a:pPr>
            <a:r>
              <a:rPr lang="en-US" b="1" i="1" u="sng" dirty="0" smtClean="0">
                <a:solidFill>
                  <a:srgbClr val="C00000"/>
                </a:solidFill>
                <a:latin typeface="Calibri" pitchFamily="34" charset="0"/>
              </a:rPr>
              <a:t>- Age: </a:t>
            </a:r>
            <a:r>
              <a:rPr lang="en-US" dirty="0" smtClean="0">
                <a:latin typeface="Calibri" pitchFamily="34" charset="0"/>
              </a:rPr>
              <a:t>occurring at ages ranging from </a:t>
            </a:r>
            <a:endParaRPr lang="ar-SA" dirty="0" smtClean="0">
              <a:latin typeface="Calibri" pitchFamily="34" charset="0"/>
            </a:endParaRPr>
          </a:p>
          <a:p>
            <a:pPr>
              <a:lnSpc>
                <a:spcPct val="90000"/>
              </a:lnSpc>
              <a:buNone/>
            </a:pPr>
            <a:r>
              <a:rPr lang="en-US" dirty="0" smtClean="0">
                <a:latin typeface="Calibri" pitchFamily="34" charset="0"/>
              </a:rPr>
              <a:t>the first year of life through the eighth decade. </a:t>
            </a:r>
          </a:p>
          <a:p>
            <a:pPr>
              <a:lnSpc>
                <a:spcPct val="90000"/>
              </a:lnSpc>
            </a:pPr>
            <a:r>
              <a:rPr lang="en-US" b="1" i="1" u="sng" dirty="0" smtClean="0">
                <a:solidFill>
                  <a:srgbClr val="C00000"/>
                </a:solidFill>
                <a:latin typeface="Calibri" pitchFamily="34" charset="0"/>
              </a:rPr>
              <a:t>Etiology: </a:t>
            </a:r>
            <a:r>
              <a:rPr lang="en-US" dirty="0" smtClean="0">
                <a:latin typeface="Calibri" pitchFamily="34" charset="0"/>
              </a:rPr>
              <a:t>is not known, but  three  factors can contribute:</a:t>
            </a:r>
          </a:p>
          <a:p>
            <a:pPr>
              <a:lnSpc>
                <a:spcPct val="90000"/>
              </a:lnSpc>
              <a:buNone/>
            </a:pPr>
            <a:r>
              <a:rPr lang="en-US" b="1" i="1" dirty="0" smtClean="0">
                <a:solidFill>
                  <a:srgbClr val="7030A0"/>
                </a:solidFill>
                <a:latin typeface="Calibri" pitchFamily="34" charset="0"/>
              </a:rPr>
              <a:t>1. Environmental factor:</a:t>
            </a:r>
            <a:endParaRPr lang="ar-SA" b="1" i="1" dirty="0" smtClean="0">
              <a:solidFill>
                <a:srgbClr val="7030A0"/>
              </a:solidFill>
              <a:latin typeface="Calibri" pitchFamily="34" charset="0"/>
            </a:endParaRPr>
          </a:p>
          <a:p>
            <a:pPr>
              <a:lnSpc>
                <a:spcPct val="90000"/>
              </a:lnSpc>
              <a:buNone/>
            </a:pPr>
            <a:r>
              <a:rPr lang="en-US" dirty="0" smtClean="0">
                <a:latin typeface="Calibri" pitchFamily="34" charset="0"/>
              </a:rPr>
              <a:t>- There is association of the disease with </a:t>
            </a:r>
            <a:r>
              <a:rPr lang="en-US" dirty="0" err="1" smtClean="0">
                <a:solidFill>
                  <a:srgbClr val="FF0000"/>
                </a:solidFill>
                <a:latin typeface="Calibri" pitchFamily="34" charset="0"/>
              </a:rPr>
              <a:t>gliadin</a:t>
            </a:r>
            <a:r>
              <a:rPr lang="en-US" dirty="0" smtClean="0">
                <a:latin typeface="Calibri" pitchFamily="34" charset="0"/>
              </a:rPr>
              <a:t>, a component of gluten that is present in wheat. </a:t>
            </a:r>
          </a:p>
          <a:p>
            <a:pPr>
              <a:lnSpc>
                <a:spcPct val="90000"/>
              </a:lnSpc>
              <a:buNone/>
            </a:pPr>
            <a:r>
              <a:rPr lang="en-US" b="1" i="1" dirty="0" smtClean="0">
                <a:solidFill>
                  <a:srgbClr val="7030A0"/>
                </a:solidFill>
                <a:latin typeface="Calibri" pitchFamily="34" charset="0"/>
              </a:rPr>
              <a:t>2. Immunologic  factor:</a:t>
            </a:r>
          </a:p>
          <a:p>
            <a:pPr>
              <a:buNone/>
            </a:pPr>
            <a:r>
              <a:rPr lang="en-US" dirty="0" smtClean="0">
                <a:latin typeface="Calibri" pitchFamily="34" charset="0"/>
              </a:rPr>
              <a:t>- Serum antibodies  are detected such as </a:t>
            </a:r>
            <a:r>
              <a:rPr lang="en-US" dirty="0" smtClean="0">
                <a:solidFill>
                  <a:srgbClr val="FF0000"/>
                </a:solidFill>
                <a:latin typeface="Calibri" pitchFamily="34" charset="0"/>
              </a:rPr>
              <a:t>anti-</a:t>
            </a:r>
            <a:r>
              <a:rPr lang="en-US" dirty="0" err="1" smtClean="0">
                <a:solidFill>
                  <a:srgbClr val="FF0000"/>
                </a:solidFill>
                <a:latin typeface="Calibri" pitchFamily="34" charset="0"/>
              </a:rPr>
              <a:t>gliadin</a:t>
            </a:r>
            <a:r>
              <a:rPr lang="en-US" dirty="0" smtClean="0">
                <a:latin typeface="Calibri" pitchFamily="34" charset="0"/>
              </a:rPr>
              <a:t>.</a:t>
            </a:r>
          </a:p>
          <a:p>
            <a:pPr>
              <a:lnSpc>
                <a:spcPct val="90000"/>
              </a:lnSpc>
              <a:buNone/>
            </a:pPr>
            <a:r>
              <a:rPr lang="en-US" b="1" i="1" dirty="0" smtClean="0">
                <a:solidFill>
                  <a:srgbClr val="7030A0"/>
                </a:solidFill>
                <a:latin typeface="Calibri" pitchFamily="34" charset="0"/>
              </a:rPr>
              <a:t>3. Genetic factor:</a:t>
            </a:r>
          </a:p>
          <a:p>
            <a:pPr>
              <a:buNone/>
            </a:pPr>
            <a:r>
              <a:rPr lang="en-US" dirty="0" smtClean="0">
                <a:solidFill>
                  <a:schemeClr val="bg2"/>
                </a:solidFill>
                <a:latin typeface="Calibri" pitchFamily="34" charset="0"/>
              </a:rPr>
              <a:t>- </a:t>
            </a:r>
            <a:r>
              <a:rPr lang="en-US" dirty="0" smtClean="0">
                <a:latin typeface="Calibri" pitchFamily="34" charset="0"/>
              </a:rPr>
              <a:t>Almost all patients express the </a:t>
            </a:r>
            <a:r>
              <a:rPr lang="en-US" dirty="0" smtClean="0">
                <a:solidFill>
                  <a:srgbClr val="FF0000"/>
                </a:solidFill>
                <a:latin typeface="Calibri" pitchFamily="34" charset="0"/>
              </a:rPr>
              <a:t>B8, DR3, DR7&amp; HLA-DQ2</a:t>
            </a:r>
            <a:r>
              <a:rPr lang="en-US" dirty="0" smtClean="0">
                <a:latin typeface="Calibri" pitchFamily="34" charset="0"/>
              </a:rPr>
              <a:t> </a:t>
            </a:r>
          </a:p>
          <a:p>
            <a:pPr>
              <a:lnSpc>
                <a:spcPct val="90000"/>
              </a:lnSpc>
            </a:pPr>
            <a:endParaRPr lang="en-US" dirty="0" smtClean="0">
              <a:latin typeface="Calibri" pitchFamily="34" charset="0"/>
            </a:endParaRPr>
          </a:p>
          <a:p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>
            <a:normAutofit/>
          </a:bodyPr>
          <a:lstStyle/>
          <a:p>
            <a:pPr algn="l"/>
            <a:r>
              <a:rPr lang="en-US" sz="3200" dirty="0" smtClean="0">
                <a:solidFill>
                  <a:srgbClr val="C00000"/>
                </a:solidFill>
              </a:rPr>
              <a:t>Pathology</a:t>
            </a:r>
            <a:endParaRPr lang="ar-SA" sz="3200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38200"/>
            <a:ext cx="8229600" cy="5287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dirty="0" smtClean="0">
                <a:latin typeface="Calibri" pitchFamily="34" charset="0"/>
              </a:rPr>
              <a:t>A small-intestinal biopsy should be done for suspected patients.</a:t>
            </a:r>
          </a:p>
          <a:p>
            <a:pPr>
              <a:buFontTx/>
              <a:buChar char="-"/>
            </a:pPr>
            <a:r>
              <a:rPr lang="en-US" dirty="0" smtClean="0">
                <a:latin typeface="Calibri" pitchFamily="34" charset="0"/>
              </a:rPr>
              <a:t>The hallmark of celiac </a:t>
            </a:r>
            <a:r>
              <a:rPr lang="en-US" dirty="0" err="1" smtClean="0">
                <a:latin typeface="Calibri" pitchFamily="34" charset="0"/>
              </a:rPr>
              <a:t>sprue</a:t>
            </a:r>
            <a:r>
              <a:rPr lang="en-US" dirty="0" smtClean="0">
                <a:latin typeface="Calibri" pitchFamily="34" charset="0"/>
              </a:rPr>
              <a:t> is the presence of an </a:t>
            </a:r>
            <a:r>
              <a:rPr lang="en-US" u="sng" dirty="0" smtClean="0">
                <a:latin typeface="Calibri" pitchFamily="34" charset="0"/>
              </a:rPr>
              <a:t>abnormal small-intestinal biopsy</a:t>
            </a:r>
            <a:r>
              <a:rPr lang="en-US" u="sng" dirty="0" smtClean="0">
                <a:latin typeface="Calibri" pitchFamily="34" charset="0"/>
              </a:rPr>
              <a:t>.</a:t>
            </a:r>
          </a:p>
          <a:p>
            <a:pPr>
              <a:buFontTx/>
              <a:buChar char="-"/>
            </a:pPr>
            <a:r>
              <a:rPr lang="en-US" dirty="0" smtClean="0">
                <a:solidFill>
                  <a:srgbClr val="000000"/>
                </a:solidFill>
                <a:latin typeface="FreeSans"/>
              </a:rPr>
              <a:t> </a:t>
            </a:r>
            <a:r>
              <a:rPr lang="en-US" dirty="0" smtClean="0">
                <a:solidFill>
                  <a:srgbClr val="000000"/>
                </a:solidFill>
                <a:latin typeface="FreeSans"/>
              </a:rPr>
              <a:t>If possible, grade the results according to the Marsh criteria.</a:t>
            </a:r>
          </a:p>
          <a:p>
            <a:pPr>
              <a:buFontTx/>
              <a:buChar char="-"/>
            </a:pPr>
            <a:endParaRPr lang="en-US" u="sng" dirty="0" smtClean="0">
              <a:latin typeface="Calibri" pitchFamily="34" charset="0"/>
            </a:endParaRPr>
          </a:p>
          <a:p>
            <a:pPr>
              <a:buFontTx/>
              <a:buChar char="-"/>
            </a:pPr>
            <a:endParaRPr lang="en-US" u="sng" dirty="0" smtClean="0">
              <a:latin typeface="Calibri" pitchFamily="34" charset="0"/>
            </a:endParaRPr>
          </a:p>
          <a:p>
            <a:pPr>
              <a:buNone/>
            </a:pP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Marsh criteria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b="1" u="sng" dirty="0" err="1" smtClean="0">
                <a:solidFill>
                  <a:srgbClr val="000000"/>
                </a:solidFill>
                <a:latin typeface="FreeSans"/>
              </a:rPr>
              <a:t>Histologic</a:t>
            </a:r>
            <a:r>
              <a:rPr lang="en-US" sz="2000" b="1" u="sng" dirty="0" smtClean="0">
                <a:solidFill>
                  <a:srgbClr val="000000"/>
                </a:solidFill>
                <a:latin typeface="FreeSans"/>
              </a:rPr>
              <a:t> changes on small intestinal biopsy</a:t>
            </a:r>
          </a:p>
          <a:p>
            <a:r>
              <a:rPr lang="en-US" sz="2000" dirty="0" smtClean="0">
                <a:solidFill>
                  <a:srgbClr val="000000"/>
                </a:solidFill>
                <a:latin typeface="FreeSans"/>
              </a:rPr>
              <a:t> </a:t>
            </a:r>
            <a:r>
              <a:rPr lang="en-US" sz="2000" dirty="0" smtClean="0">
                <a:solidFill>
                  <a:srgbClr val="FF0000"/>
                </a:solidFill>
                <a:latin typeface="FreeSans"/>
              </a:rPr>
              <a:t>0</a:t>
            </a:r>
            <a:r>
              <a:rPr lang="en-US" sz="2000" dirty="0" smtClean="0">
                <a:solidFill>
                  <a:srgbClr val="000000"/>
                </a:solidFill>
                <a:latin typeface="FreeSans"/>
              </a:rPr>
              <a:t>: normal villous architecture with no increase in intraepithelial lymphocytes</a:t>
            </a:r>
          </a:p>
          <a:p>
            <a:r>
              <a:rPr lang="en-US" sz="2000" dirty="0" smtClean="0">
                <a:solidFill>
                  <a:srgbClr val="000000"/>
                </a:solidFill>
                <a:latin typeface="FreeSans"/>
              </a:rPr>
              <a:t> </a:t>
            </a:r>
            <a:r>
              <a:rPr lang="en-US" sz="2000" dirty="0" smtClean="0">
                <a:solidFill>
                  <a:srgbClr val="FF0000"/>
                </a:solidFill>
                <a:latin typeface="FreeSans"/>
              </a:rPr>
              <a:t>I</a:t>
            </a:r>
            <a:r>
              <a:rPr lang="en-US" sz="2000" dirty="0" smtClean="0">
                <a:solidFill>
                  <a:srgbClr val="000000"/>
                </a:solidFill>
                <a:latin typeface="FreeSans"/>
              </a:rPr>
              <a:t>: normal villous architecture with increased intraepithelial lymphocytes</a:t>
            </a:r>
          </a:p>
          <a:p>
            <a:r>
              <a:rPr lang="en-US" sz="2000" dirty="0" smtClean="0">
                <a:solidFill>
                  <a:srgbClr val="FF0000"/>
                </a:solidFill>
                <a:latin typeface="FreeSans"/>
              </a:rPr>
              <a:t>II</a:t>
            </a:r>
            <a:r>
              <a:rPr lang="en-US" sz="2000" dirty="0" smtClean="0">
                <a:solidFill>
                  <a:srgbClr val="000000"/>
                </a:solidFill>
                <a:latin typeface="FreeSans"/>
              </a:rPr>
              <a:t>: increased intraepithelial lymphocytes and crypt hyperplasia with normal </a:t>
            </a:r>
            <a:r>
              <a:rPr lang="en-US" sz="2000" dirty="0" err="1" smtClean="0">
                <a:solidFill>
                  <a:srgbClr val="000000"/>
                </a:solidFill>
                <a:latin typeface="FreeSans"/>
              </a:rPr>
              <a:t>villi</a:t>
            </a:r>
            <a:endParaRPr lang="en-US" sz="2000" dirty="0" smtClean="0">
              <a:solidFill>
                <a:srgbClr val="000000"/>
              </a:solidFill>
              <a:latin typeface="FreeSans"/>
            </a:endParaRPr>
          </a:p>
          <a:p>
            <a:r>
              <a:rPr lang="en-US" sz="2000" dirty="0" err="1" smtClean="0">
                <a:solidFill>
                  <a:srgbClr val="FF0000"/>
                </a:solidFill>
                <a:latin typeface="FreeSans"/>
              </a:rPr>
              <a:t>IIIa</a:t>
            </a:r>
            <a:r>
              <a:rPr lang="en-US" sz="2000" dirty="0" smtClean="0">
                <a:solidFill>
                  <a:srgbClr val="000000"/>
                </a:solidFill>
                <a:latin typeface="FreeSans"/>
              </a:rPr>
              <a:t>: increased intraepithelial lymphocytes and crypt hyperplasia with partial villous atrophy</a:t>
            </a:r>
          </a:p>
          <a:p>
            <a:r>
              <a:rPr lang="en-US" sz="2000" dirty="0" err="1" smtClean="0">
                <a:solidFill>
                  <a:srgbClr val="FF0000"/>
                </a:solidFill>
                <a:latin typeface="FreeSans"/>
              </a:rPr>
              <a:t>IIIb</a:t>
            </a:r>
            <a:r>
              <a:rPr lang="en-US" sz="2000" dirty="0" smtClean="0">
                <a:solidFill>
                  <a:srgbClr val="000000"/>
                </a:solidFill>
                <a:latin typeface="FreeSans"/>
              </a:rPr>
              <a:t>: increased intraepithelial lymphocytes and crypt hyperplasia with subtotal villous atrophy</a:t>
            </a:r>
          </a:p>
          <a:p>
            <a:r>
              <a:rPr lang="en-US" sz="2000" dirty="0" err="1" smtClean="0">
                <a:solidFill>
                  <a:srgbClr val="FF0000"/>
                </a:solidFill>
                <a:latin typeface="FreeSans"/>
              </a:rPr>
              <a:t>IIIc</a:t>
            </a:r>
            <a:r>
              <a:rPr lang="en-US" sz="2000" dirty="0" smtClean="0">
                <a:solidFill>
                  <a:srgbClr val="000000"/>
                </a:solidFill>
                <a:latin typeface="FreeSans"/>
              </a:rPr>
              <a:t>: increased intraepithelial lymphocytes and crypt hyperplasia with total villous atrophy</a:t>
            </a:r>
            <a:endParaRPr lang="ar-SA" sz="2000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33400"/>
            <a:ext cx="8229600" cy="5592763"/>
          </a:xfrm>
        </p:spPr>
        <p:txBody>
          <a:bodyPr>
            <a:normAutofit/>
          </a:bodyPr>
          <a:lstStyle/>
          <a:p>
            <a:r>
              <a:rPr lang="en-US" sz="2400" i="1" dirty="0" smtClean="0"/>
              <a:t>Normal small intestinal mucosa is seen at the left, and mucosa involved by celiac </a:t>
            </a:r>
            <a:r>
              <a:rPr lang="en-US" sz="2400" i="1" dirty="0" err="1" smtClean="0"/>
              <a:t>sprue</a:t>
            </a:r>
            <a:r>
              <a:rPr lang="en-US" sz="2400" i="1" dirty="0" smtClean="0"/>
              <a:t> at the right Show  blunting and flattening of </a:t>
            </a:r>
            <a:r>
              <a:rPr lang="en-US" sz="2400" i="1" dirty="0" err="1" smtClean="0"/>
              <a:t>villi</a:t>
            </a:r>
            <a:r>
              <a:rPr lang="en-US" sz="2400" i="1" dirty="0" smtClean="0"/>
              <a:t> with increased lymphocytes and plasma cells in the lamina </a:t>
            </a:r>
            <a:r>
              <a:rPr lang="en-US" sz="2400" i="1" dirty="0" err="1" smtClean="0"/>
              <a:t>propria</a:t>
            </a:r>
            <a:r>
              <a:rPr lang="en-US" sz="2400" i="1" dirty="0" smtClean="0"/>
              <a:t> in celiac disease</a:t>
            </a:r>
          </a:p>
          <a:p>
            <a:endParaRPr lang="ar-SA" sz="2400" i="1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950" y="2286000"/>
            <a:ext cx="8883650" cy="431165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81000"/>
            <a:ext cx="8229600" cy="5745163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en-US" b="1" dirty="0" smtClean="0">
                <a:solidFill>
                  <a:srgbClr val="C00000"/>
                </a:solidFill>
                <a:latin typeface="Calibri" pitchFamily="34" charset="0"/>
              </a:rPr>
              <a:t>Clinical features</a:t>
            </a:r>
          </a:p>
          <a:p>
            <a:pPr>
              <a:buFontTx/>
              <a:buChar char="-"/>
            </a:pPr>
            <a:r>
              <a:rPr lang="en-US" dirty="0" smtClean="0">
                <a:latin typeface="Calibri" pitchFamily="34" charset="0"/>
              </a:rPr>
              <a:t>The disease usually presents in children, less commonly manifested in adults for the first time :</a:t>
            </a:r>
          </a:p>
          <a:p>
            <a:pPr>
              <a:buFontTx/>
              <a:buChar char="-"/>
            </a:pPr>
            <a:r>
              <a:rPr lang="en-US" dirty="0" smtClean="0">
                <a:latin typeface="Calibri" pitchFamily="34" charset="0"/>
              </a:rPr>
              <a:t>Diarrhea.</a:t>
            </a:r>
          </a:p>
          <a:p>
            <a:pPr>
              <a:buFontTx/>
              <a:buChar char="-"/>
            </a:pPr>
            <a:r>
              <a:rPr lang="en-US" dirty="0" err="1" smtClean="0">
                <a:latin typeface="Calibri" pitchFamily="34" charset="0"/>
              </a:rPr>
              <a:t>Wieght</a:t>
            </a:r>
            <a:r>
              <a:rPr lang="en-US" dirty="0" smtClean="0">
                <a:latin typeface="Calibri" pitchFamily="34" charset="0"/>
              </a:rPr>
              <a:t> loss.</a:t>
            </a:r>
          </a:p>
          <a:p>
            <a:pPr>
              <a:buFontTx/>
              <a:buChar char="-"/>
            </a:pPr>
            <a:r>
              <a:rPr lang="en-US" dirty="0" smtClean="0">
                <a:latin typeface="Calibri" pitchFamily="34" charset="0"/>
              </a:rPr>
              <a:t>Anemia.</a:t>
            </a:r>
          </a:p>
          <a:p>
            <a:pPr>
              <a:buFontTx/>
              <a:buChar char="-"/>
            </a:pPr>
            <a:r>
              <a:rPr lang="en-US" dirty="0" smtClean="0">
                <a:latin typeface="Calibri" pitchFamily="34" charset="0"/>
              </a:rPr>
              <a:t>Other manifestations of vitamin and nutrient deficiencies .</a:t>
            </a:r>
          </a:p>
          <a:p>
            <a:pPr>
              <a:buNone/>
            </a:pPr>
            <a:r>
              <a:rPr lang="en-US" b="1" dirty="0" err="1" smtClean="0">
                <a:latin typeface="Calibri" pitchFamily="34" charset="0"/>
              </a:rPr>
              <a:t>Recognised</a:t>
            </a:r>
            <a:r>
              <a:rPr lang="en-US" b="1" dirty="0" smtClean="0">
                <a:latin typeface="Calibri" pitchFamily="34" charset="0"/>
              </a:rPr>
              <a:t> </a:t>
            </a:r>
            <a:r>
              <a:rPr lang="en-US" b="1" dirty="0" smtClean="0">
                <a:solidFill>
                  <a:srgbClr val="C00000"/>
                </a:solidFill>
                <a:latin typeface="Calibri" pitchFamily="34" charset="0"/>
              </a:rPr>
              <a:t>complications</a:t>
            </a:r>
            <a:r>
              <a:rPr lang="en-US" b="1" dirty="0" smtClean="0">
                <a:latin typeface="Calibri" pitchFamily="34" charset="0"/>
              </a:rPr>
              <a:t> of </a:t>
            </a:r>
            <a:r>
              <a:rPr lang="en-US" b="1" dirty="0" err="1" smtClean="0">
                <a:latin typeface="Calibri" pitchFamily="34" charset="0"/>
              </a:rPr>
              <a:t>coeliac</a:t>
            </a:r>
            <a:r>
              <a:rPr lang="en-US" dirty="0" smtClean="0">
                <a:latin typeface="Calibri" pitchFamily="34" charset="0"/>
              </a:rPr>
              <a:t>:</a:t>
            </a:r>
          </a:p>
          <a:p>
            <a:pPr>
              <a:buNone/>
            </a:pPr>
            <a:r>
              <a:rPr lang="en-US" dirty="0" smtClean="0">
                <a:latin typeface="Calibri" pitchFamily="34" charset="0"/>
              </a:rPr>
              <a:t>-</a:t>
            </a:r>
            <a:r>
              <a:rPr lang="en-US" u="sng" dirty="0" err="1" smtClean="0">
                <a:latin typeface="Calibri" pitchFamily="34" charset="0"/>
              </a:rPr>
              <a:t>lymophoma</a:t>
            </a:r>
            <a:r>
              <a:rPr lang="en-US" u="sng" dirty="0" smtClean="0">
                <a:latin typeface="Calibri" pitchFamily="34" charset="0"/>
              </a:rPr>
              <a:t> or gastrointestinal carcinoma</a:t>
            </a:r>
            <a:r>
              <a:rPr lang="en-US" dirty="0" smtClean="0">
                <a:latin typeface="Calibri" pitchFamily="34" charset="0"/>
              </a:rPr>
              <a:t>: manifested by </a:t>
            </a:r>
          </a:p>
          <a:p>
            <a:pPr>
              <a:lnSpc>
                <a:spcPct val="90000"/>
              </a:lnSpc>
              <a:buNone/>
            </a:pPr>
            <a:r>
              <a:rPr lang="en-US" dirty="0" smtClean="0"/>
              <a:t>            *Incomplete respond to gluten free diet.</a:t>
            </a:r>
          </a:p>
          <a:p>
            <a:pPr>
              <a:lnSpc>
                <a:spcPct val="90000"/>
              </a:lnSpc>
              <a:buNone/>
            </a:pPr>
            <a:r>
              <a:rPr lang="en-US" dirty="0" smtClean="0"/>
              <a:t>            *Absent features of generalized lymphoma.</a:t>
            </a:r>
          </a:p>
          <a:p>
            <a:pPr>
              <a:lnSpc>
                <a:spcPct val="90000"/>
              </a:lnSpc>
              <a:buNone/>
            </a:pPr>
            <a:r>
              <a:rPr lang="en-US" dirty="0" smtClean="0"/>
              <a:t>            *Perforation,</a:t>
            </a:r>
            <a:r>
              <a:rPr lang="en-US" dirty="0" smtClean="0">
                <a:sym typeface="Symbol" pitchFamily="18" charset="2"/>
              </a:rPr>
              <a:t> Bleeding ,Intestinal obstruction</a:t>
            </a:r>
          </a:p>
          <a:p>
            <a:pPr>
              <a:lnSpc>
                <a:spcPct val="90000"/>
              </a:lnSpc>
              <a:buNone/>
            </a:pPr>
            <a:r>
              <a:rPr lang="en-US" dirty="0" smtClean="0"/>
              <a:t>          </a:t>
            </a:r>
            <a:r>
              <a:rPr lang="en-US" dirty="0" smtClean="0">
                <a:latin typeface="Calibri" pitchFamily="34" charset="0"/>
              </a:rPr>
              <a:t>  * treatment: </a:t>
            </a:r>
            <a:r>
              <a:rPr lang="en-US" dirty="0" smtClean="0"/>
              <a:t>Chemotherapy &amp;</a:t>
            </a:r>
            <a:r>
              <a:rPr lang="en-US" dirty="0" smtClean="0">
                <a:sym typeface="Symbol" pitchFamily="18" charset="2"/>
              </a:rPr>
              <a:t> Surgery</a:t>
            </a:r>
            <a:endParaRPr lang="en-US" dirty="0" smtClean="0"/>
          </a:p>
          <a:p>
            <a:pPr>
              <a:lnSpc>
                <a:spcPct val="90000"/>
              </a:lnSpc>
              <a:buNone/>
            </a:pPr>
            <a:endParaRPr lang="en-US" dirty="0" smtClean="0">
              <a:latin typeface="Calibri" pitchFamily="34" charset="0"/>
            </a:endParaRPr>
          </a:p>
          <a:p>
            <a:pPr>
              <a:buNone/>
            </a:pPr>
            <a:r>
              <a:rPr lang="en-US" dirty="0" smtClean="0">
                <a:latin typeface="Calibri" pitchFamily="34" charset="0"/>
              </a:rPr>
              <a:t>-</a:t>
            </a:r>
            <a:r>
              <a:rPr lang="en-US" u="sng" dirty="0" smtClean="0">
                <a:latin typeface="Calibri" pitchFamily="34" charset="0"/>
              </a:rPr>
              <a:t>ulcerative </a:t>
            </a:r>
            <a:r>
              <a:rPr lang="en-US" u="sng" dirty="0" err="1" smtClean="0">
                <a:latin typeface="Calibri" pitchFamily="34" charset="0"/>
              </a:rPr>
              <a:t>jejuno</a:t>
            </a:r>
            <a:r>
              <a:rPr lang="en-US" u="sng" dirty="0" smtClean="0">
                <a:latin typeface="Calibri" pitchFamily="34" charset="0"/>
              </a:rPr>
              <a:t>-ileitis</a:t>
            </a:r>
            <a:r>
              <a:rPr lang="en-US" dirty="0" smtClean="0">
                <a:latin typeface="Calibri" pitchFamily="34" charset="0"/>
              </a:rPr>
              <a:t>.</a:t>
            </a:r>
          </a:p>
          <a:p>
            <a:pPr>
              <a:buFontTx/>
              <a:buChar char="-"/>
            </a:pPr>
            <a:endParaRPr lang="en-US" u="sng" dirty="0" smtClean="0">
              <a:latin typeface="Calibri" pitchFamily="34" charset="0"/>
            </a:endParaRPr>
          </a:p>
          <a:p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/>
          <a:lstStyle/>
          <a:p>
            <a:pPr algn="l"/>
            <a:r>
              <a:rPr lang="en-US" sz="3600" b="1" dirty="0" smtClean="0">
                <a:solidFill>
                  <a:srgbClr val="C00000"/>
                </a:solidFill>
              </a:rPr>
              <a:t>Treatment</a:t>
            </a:r>
            <a:r>
              <a:rPr lang="en-US" dirty="0" smtClean="0"/>
              <a:t>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983163"/>
          </a:xfrm>
        </p:spPr>
        <p:txBody>
          <a:bodyPr/>
          <a:lstStyle/>
          <a:p>
            <a:pPr>
              <a:buNone/>
            </a:pPr>
            <a:endParaRPr lang="ar-SA" dirty="0"/>
          </a:p>
        </p:txBody>
      </p:sp>
      <p:pic>
        <p:nvPicPr>
          <p:cNvPr id="1026" name="Picture 2" descr="C:\Users\Majed\Desktop\celiac-disease-29-72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990600"/>
            <a:ext cx="8382000" cy="5715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Subgroups of celiac disease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40000" lnSpcReduction="20000"/>
          </a:bodyPr>
          <a:lstStyle/>
          <a:p>
            <a:pPr marL="0" indent="0">
              <a:buNone/>
            </a:pPr>
            <a:r>
              <a:rPr lang="en-US" sz="3400" dirty="0" smtClean="0">
                <a:solidFill>
                  <a:srgbClr val="000000"/>
                </a:solidFill>
                <a:latin typeface="FreeSans"/>
              </a:rPr>
              <a:t>1. </a:t>
            </a:r>
            <a:r>
              <a:rPr lang="en-US" sz="3400" b="1" dirty="0" smtClean="0">
                <a:solidFill>
                  <a:srgbClr val="000000"/>
                </a:solidFill>
                <a:latin typeface="FreeSans"/>
              </a:rPr>
              <a:t>Classic celiac disease</a:t>
            </a:r>
          </a:p>
          <a:p>
            <a:pPr marL="0" indent="0">
              <a:buNone/>
            </a:pPr>
            <a:r>
              <a:rPr lang="en-US" sz="3400" dirty="0" smtClean="0">
                <a:solidFill>
                  <a:srgbClr val="000000"/>
                </a:solidFill>
                <a:latin typeface="FreeSans"/>
              </a:rPr>
              <a:t>.</a:t>
            </a:r>
          </a:p>
          <a:p>
            <a:pPr>
              <a:buNone/>
            </a:pPr>
            <a:r>
              <a:rPr lang="en-US" sz="3400" dirty="0" smtClean="0">
                <a:solidFill>
                  <a:srgbClr val="000000"/>
                </a:solidFill>
                <a:latin typeface="FreeSans"/>
              </a:rPr>
              <a:t>2</a:t>
            </a:r>
            <a:r>
              <a:rPr lang="en-US" sz="3400" b="1" dirty="0" smtClean="0">
                <a:solidFill>
                  <a:srgbClr val="000000"/>
                </a:solidFill>
                <a:latin typeface="FreeSans"/>
              </a:rPr>
              <a:t>. Atypical celiac disease</a:t>
            </a:r>
            <a:r>
              <a:rPr lang="en-US" sz="3400" dirty="0" smtClean="0">
                <a:solidFill>
                  <a:srgbClr val="000000"/>
                </a:solidFill>
                <a:latin typeface="FreeSans"/>
              </a:rPr>
              <a:t>: lacks the typical gastrointestinal symptoms of </a:t>
            </a:r>
            <a:r>
              <a:rPr lang="en-US" sz="3400" dirty="0" err="1" smtClean="0">
                <a:solidFill>
                  <a:srgbClr val="000000"/>
                </a:solidFill>
                <a:latin typeface="FreeSans"/>
              </a:rPr>
              <a:t>malabsorption</a:t>
            </a:r>
            <a:r>
              <a:rPr lang="en-US" sz="3400" dirty="0" smtClean="0">
                <a:solidFill>
                  <a:srgbClr val="000000"/>
                </a:solidFill>
                <a:latin typeface="FreeSans"/>
              </a:rPr>
              <a:t>; presents with deficiency states (e.g., iron deficiency) or extra intestinal manifestations    (e.g., fatigue, elevated liver  enzymes, or infertility). </a:t>
            </a:r>
          </a:p>
          <a:p>
            <a:pPr>
              <a:buNone/>
            </a:pPr>
            <a:endParaRPr lang="en-US" sz="3400" dirty="0" smtClean="0">
              <a:solidFill>
                <a:srgbClr val="000000"/>
              </a:solidFill>
              <a:latin typeface="FreeSans"/>
            </a:endParaRPr>
          </a:p>
          <a:p>
            <a:pPr>
              <a:buNone/>
            </a:pPr>
            <a:r>
              <a:rPr lang="en-US" sz="3400" dirty="0" smtClean="0">
                <a:solidFill>
                  <a:srgbClr val="000000"/>
                </a:solidFill>
                <a:latin typeface="FreeSans"/>
              </a:rPr>
              <a:t>3</a:t>
            </a:r>
            <a:r>
              <a:rPr lang="en-US" sz="3400" dirty="0" smtClean="0">
                <a:solidFill>
                  <a:srgbClr val="000000"/>
                </a:solidFill>
                <a:latin typeface="FreeSans"/>
              </a:rPr>
              <a:t>. </a:t>
            </a:r>
            <a:r>
              <a:rPr lang="en-US" sz="3400" b="1" dirty="0" smtClean="0">
                <a:solidFill>
                  <a:srgbClr val="000000"/>
                </a:solidFill>
                <a:latin typeface="FreeSans"/>
              </a:rPr>
              <a:t>Silent celiac disease</a:t>
            </a:r>
            <a:r>
              <a:rPr lang="en-US" sz="3400" dirty="0" smtClean="0">
                <a:solidFill>
                  <a:srgbClr val="000000"/>
                </a:solidFill>
                <a:latin typeface="FreeSans"/>
              </a:rPr>
              <a:t>: .</a:t>
            </a:r>
          </a:p>
          <a:p>
            <a:pPr>
              <a:buNone/>
            </a:pPr>
            <a:endParaRPr lang="en-US" sz="3400" dirty="0" smtClean="0">
              <a:solidFill>
                <a:srgbClr val="000000"/>
              </a:solidFill>
              <a:latin typeface="FreeSans"/>
            </a:endParaRPr>
          </a:p>
          <a:p>
            <a:pPr>
              <a:buNone/>
            </a:pPr>
            <a:r>
              <a:rPr lang="en-US" sz="3400" dirty="0" smtClean="0">
                <a:solidFill>
                  <a:srgbClr val="000000"/>
                </a:solidFill>
                <a:latin typeface="FreeSans"/>
              </a:rPr>
              <a:t>4</a:t>
            </a:r>
            <a:r>
              <a:rPr lang="en-US" sz="3400" b="1" dirty="0" smtClean="0">
                <a:solidFill>
                  <a:srgbClr val="000000"/>
                </a:solidFill>
                <a:latin typeface="FreeSans"/>
              </a:rPr>
              <a:t>. Nonresponsive celiac disease</a:t>
            </a:r>
            <a:r>
              <a:rPr lang="en-US" sz="3400" dirty="0" smtClean="0">
                <a:solidFill>
                  <a:srgbClr val="000000"/>
                </a:solidFill>
                <a:latin typeface="FreeSans"/>
              </a:rPr>
              <a:t>: clinical symptoms or laboratory abnormalities typical of celiac disease fail to improve within 6 months of gluten withdrawal, or typical symptoms or laboratory abnormalities recur while the patient is on a gluten-free diet.</a:t>
            </a:r>
          </a:p>
          <a:p>
            <a:pPr marL="0" indent="0">
              <a:buNone/>
            </a:pPr>
            <a:endParaRPr lang="en-US" sz="3400" dirty="0" smtClean="0">
              <a:solidFill>
                <a:srgbClr val="000000"/>
              </a:solidFill>
              <a:latin typeface="FreeSans"/>
            </a:endParaRPr>
          </a:p>
          <a:p>
            <a:pPr marL="0" indent="0">
              <a:buNone/>
            </a:pPr>
            <a:r>
              <a:rPr lang="en-US" sz="3400" dirty="0" smtClean="0">
                <a:solidFill>
                  <a:srgbClr val="000000"/>
                </a:solidFill>
                <a:latin typeface="FreeSans"/>
              </a:rPr>
              <a:t> 5</a:t>
            </a:r>
            <a:r>
              <a:rPr lang="en-US" sz="3400" b="1" dirty="0" smtClean="0">
                <a:solidFill>
                  <a:srgbClr val="000000"/>
                </a:solidFill>
                <a:latin typeface="FreeSans"/>
              </a:rPr>
              <a:t>. Refractory celiac disease</a:t>
            </a:r>
            <a:r>
              <a:rPr lang="en-US" sz="3400" dirty="0" smtClean="0">
                <a:solidFill>
                  <a:srgbClr val="000000"/>
                </a:solidFill>
                <a:latin typeface="FreeSans"/>
              </a:rPr>
              <a:t>: specific diagnosis within the category of nonresponsive celiac                                                                   </a:t>
            </a:r>
          </a:p>
          <a:p>
            <a:pPr marL="0" indent="0">
              <a:buNone/>
            </a:pPr>
            <a:r>
              <a:rPr lang="en-US" sz="3400" dirty="0" smtClean="0">
                <a:solidFill>
                  <a:srgbClr val="000000"/>
                </a:solidFill>
                <a:latin typeface="FreeSans"/>
              </a:rPr>
              <a:t>    disease, defined as the persistence of clinical symptoms and </a:t>
            </a:r>
            <a:r>
              <a:rPr lang="en-US" sz="3400" dirty="0" err="1" smtClean="0">
                <a:solidFill>
                  <a:srgbClr val="000000"/>
                </a:solidFill>
                <a:latin typeface="FreeSans"/>
              </a:rPr>
              <a:t>histologic</a:t>
            </a:r>
            <a:r>
              <a:rPr lang="en-US" sz="3400" dirty="0" smtClean="0">
                <a:solidFill>
                  <a:srgbClr val="000000"/>
                </a:solidFill>
                <a:latin typeface="FreeSans"/>
              </a:rPr>
              <a:t> abnormalities after </a:t>
            </a:r>
          </a:p>
          <a:p>
            <a:pPr marL="0" indent="0">
              <a:buNone/>
            </a:pPr>
            <a:r>
              <a:rPr lang="en-US" sz="3400" dirty="0" smtClean="0">
                <a:solidFill>
                  <a:srgbClr val="000000"/>
                </a:solidFill>
                <a:latin typeface="FreeSans"/>
              </a:rPr>
              <a:t>    at least 6 months on a strict gluten-free diet and in the absence of other evident causes or</a:t>
            </a:r>
          </a:p>
          <a:p>
            <a:pPr marL="0" indent="0">
              <a:buNone/>
            </a:pPr>
            <a:r>
              <a:rPr lang="en-US" sz="3400" dirty="0" smtClean="0">
                <a:solidFill>
                  <a:srgbClr val="000000"/>
                </a:solidFill>
                <a:latin typeface="FreeSans"/>
              </a:rPr>
              <a:t>    of overt lymphoma. The incidence of refractory celiac disease in patients with celiac                                                                        disease is not well known but is felt to be approximately 1%.</a:t>
            </a:r>
            <a:endParaRPr lang="en-US" sz="3400" dirty="0" smtClean="0"/>
          </a:p>
          <a:p>
            <a:endParaRPr lang="ar-SA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074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rtl="0" eaLnBrk="1" hangingPunct="1">
              <a:defRPr/>
            </a:pPr>
            <a:r>
              <a:rPr lang="en-US" b="1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2.Tropical </a:t>
            </a:r>
            <a:r>
              <a:rPr lang="en-US" b="1" dirty="0" err="1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Sprue</a:t>
            </a:r>
            <a:endParaRPr lang="en-US" b="1" dirty="0" smtClean="0">
              <a:solidFill>
                <a:srgbClr val="FF000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981200"/>
            <a:ext cx="8435975" cy="4114800"/>
          </a:xfrm>
        </p:spPr>
        <p:txBody>
          <a:bodyPr/>
          <a:lstStyle/>
          <a:p>
            <a:pPr algn="l" eaLnBrk="1" hangingPunct="1">
              <a:lnSpc>
                <a:spcPct val="80000"/>
              </a:lnSpc>
              <a:buFont typeface="Wingdings" pitchFamily="2" charset="2"/>
              <a:buNone/>
            </a:pPr>
            <a:endParaRPr lang="en-US" sz="2800" dirty="0" smtClean="0">
              <a:solidFill>
                <a:schemeClr val="bg2"/>
              </a:solidFill>
              <a:effectLst/>
              <a:latin typeface="Calibri" pitchFamily="34" charset="0"/>
            </a:endParaRPr>
          </a:p>
          <a:p>
            <a:pPr algn="l" rtl="0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2800" dirty="0" smtClean="0">
                <a:effectLst/>
                <a:latin typeface="Calibri" pitchFamily="34" charset="0"/>
              </a:rPr>
              <a:t>   Caused by infectious agents including </a:t>
            </a:r>
            <a:r>
              <a:rPr lang="en-US" sz="2800" i="1" dirty="0" err="1" smtClean="0">
                <a:effectLst/>
                <a:latin typeface="Calibri" pitchFamily="34" charset="0"/>
              </a:rPr>
              <a:t>Giardia</a:t>
            </a:r>
            <a:r>
              <a:rPr lang="en-US" sz="2800" i="1" dirty="0" smtClean="0">
                <a:effectLst/>
                <a:latin typeface="Calibri" pitchFamily="34" charset="0"/>
              </a:rPr>
              <a:t> </a:t>
            </a:r>
            <a:r>
              <a:rPr lang="en-US" sz="2800" i="1" dirty="0" err="1" smtClean="0">
                <a:effectLst/>
                <a:latin typeface="Calibri" pitchFamily="34" charset="0"/>
              </a:rPr>
              <a:t>lamblia</a:t>
            </a:r>
            <a:r>
              <a:rPr lang="en-US" sz="2800" dirty="0" smtClean="0">
                <a:effectLst/>
                <a:latin typeface="Calibri" pitchFamily="34" charset="0"/>
              </a:rPr>
              <a:t>, </a:t>
            </a:r>
            <a:r>
              <a:rPr lang="en-US" sz="2800" i="1" dirty="0" err="1" smtClean="0">
                <a:effectLst/>
                <a:latin typeface="Calibri" pitchFamily="34" charset="0"/>
              </a:rPr>
              <a:t>Yersinia</a:t>
            </a:r>
            <a:r>
              <a:rPr lang="en-US" sz="2800" i="1" dirty="0" smtClean="0">
                <a:effectLst/>
                <a:latin typeface="Calibri" pitchFamily="34" charset="0"/>
              </a:rPr>
              <a:t> </a:t>
            </a:r>
            <a:r>
              <a:rPr lang="en-US" sz="2800" i="1" dirty="0" err="1" smtClean="0">
                <a:effectLst/>
                <a:latin typeface="Calibri" pitchFamily="34" charset="0"/>
              </a:rPr>
              <a:t>enterocolitica</a:t>
            </a:r>
            <a:r>
              <a:rPr lang="en-US" sz="2800" dirty="0" smtClean="0">
                <a:effectLst/>
                <a:latin typeface="Calibri" pitchFamily="34" charset="0"/>
              </a:rPr>
              <a:t>, </a:t>
            </a:r>
            <a:r>
              <a:rPr lang="en-US" sz="2800" i="1" dirty="0" err="1" smtClean="0">
                <a:effectLst/>
                <a:latin typeface="Calibri" pitchFamily="34" charset="0"/>
              </a:rPr>
              <a:t>Clostridum</a:t>
            </a:r>
            <a:r>
              <a:rPr lang="en-US" sz="2800" i="1" dirty="0" smtClean="0">
                <a:effectLst/>
                <a:latin typeface="Calibri" pitchFamily="34" charset="0"/>
              </a:rPr>
              <a:t>  </a:t>
            </a:r>
            <a:r>
              <a:rPr lang="en-US" sz="2800" i="1" dirty="0" err="1" smtClean="0">
                <a:effectLst/>
                <a:latin typeface="Calibri" pitchFamily="34" charset="0"/>
              </a:rPr>
              <a:t>difficile</a:t>
            </a:r>
            <a:r>
              <a:rPr lang="en-US" sz="2800" i="1" dirty="0" smtClean="0">
                <a:effectLst/>
                <a:latin typeface="Calibri" pitchFamily="34" charset="0"/>
              </a:rPr>
              <a:t>.</a:t>
            </a:r>
            <a:r>
              <a:rPr lang="en-US" sz="2800" dirty="0" smtClean="0">
                <a:effectLst/>
                <a:latin typeface="Calibri" pitchFamily="34" charset="0"/>
              </a:rPr>
              <a:t> </a:t>
            </a:r>
          </a:p>
          <a:p>
            <a:pPr algn="l" rtl="0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2800" dirty="0" smtClean="0">
                <a:latin typeface="Calibri" pitchFamily="34" charset="0"/>
              </a:rPr>
              <a:t>   common in tropical areas.</a:t>
            </a:r>
          </a:p>
          <a:p>
            <a:pPr algn="l" rtl="0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2800" dirty="0" smtClean="0">
                <a:effectLst/>
                <a:latin typeface="Calibri" pitchFamily="34" charset="0"/>
              </a:rPr>
              <a:t>   pathological features resemble that of </a:t>
            </a:r>
            <a:r>
              <a:rPr lang="en-US" sz="2800" dirty="0" err="1" smtClean="0">
                <a:effectLst/>
                <a:latin typeface="Calibri" pitchFamily="34" charset="0"/>
              </a:rPr>
              <a:t>coeliac</a:t>
            </a:r>
            <a:r>
              <a:rPr lang="en-US" sz="2800" dirty="0" smtClean="0">
                <a:effectLst/>
                <a:latin typeface="Calibri" pitchFamily="34" charset="0"/>
              </a:rPr>
              <a:t> ( partial villous atrophy).</a:t>
            </a:r>
          </a:p>
          <a:p>
            <a:pPr algn="l" rtl="0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2800" dirty="0" smtClean="0">
                <a:latin typeface="Calibri" pitchFamily="34" charset="0"/>
              </a:rPr>
              <a:t>  * </a:t>
            </a:r>
            <a:r>
              <a:rPr lang="en-US" sz="2800" dirty="0" err="1" smtClean="0">
                <a:latin typeface="Calibri" pitchFamily="34" charset="0"/>
              </a:rPr>
              <a:t>sreatorrhea</a:t>
            </a:r>
            <a:r>
              <a:rPr lang="en-US" sz="2800" dirty="0" smtClean="0">
                <a:latin typeface="Calibri" pitchFamily="34" charset="0"/>
              </a:rPr>
              <a:t>.</a:t>
            </a:r>
          </a:p>
          <a:p>
            <a:pPr algn="l" rtl="0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2800" dirty="0" smtClean="0">
                <a:effectLst/>
                <a:latin typeface="Calibri" pitchFamily="34" charset="0"/>
              </a:rPr>
              <a:t>  *</a:t>
            </a:r>
            <a:r>
              <a:rPr lang="en-US" sz="2800" dirty="0" err="1" smtClean="0">
                <a:effectLst/>
                <a:latin typeface="Calibri" pitchFamily="34" charset="0"/>
              </a:rPr>
              <a:t>xylose</a:t>
            </a:r>
            <a:r>
              <a:rPr lang="en-US" sz="2800" dirty="0" smtClean="0">
                <a:effectLst/>
                <a:latin typeface="Calibri" pitchFamily="34" charset="0"/>
              </a:rPr>
              <a:t> </a:t>
            </a:r>
            <a:r>
              <a:rPr lang="en-US" sz="2800" dirty="0" err="1" smtClean="0">
                <a:effectLst/>
                <a:latin typeface="Calibri" pitchFamily="34" charset="0"/>
              </a:rPr>
              <a:t>malabsorption</a:t>
            </a:r>
            <a:r>
              <a:rPr lang="en-US" sz="2800" dirty="0" smtClean="0">
                <a:effectLst/>
                <a:latin typeface="Calibri" pitchFamily="34" charset="0"/>
              </a:rPr>
              <a:t>.</a:t>
            </a:r>
          </a:p>
          <a:p>
            <a:pPr algn="l" rtl="0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2800" dirty="0" smtClean="0">
                <a:latin typeface="Calibri" pitchFamily="34" charset="0"/>
              </a:rPr>
              <a:t>  *</a:t>
            </a:r>
            <a:r>
              <a:rPr lang="en-US" sz="2800" dirty="0" err="1" smtClean="0">
                <a:latin typeface="Calibri" pitchFamily="34" charset="0"/>
              </a:rPr>
              <a:t>vit</a:t>
            </a:r>
            <a:r>
              <a:rPr lang="en-US" sz="2800" dirty="0" smtClean="0">
                <a:latin typeface="Calibri" pitchFamily="34" charset="0"/>
              </a:rPr>
              <a:t> B12 </a:t>
            </a:r>
            <a:r>
              <a:rPr lang="en-US" sz="2800" dirty="0" err="1" smtClean="0">
                <a:latin typeface="Calibri" pitchFamily="34" charset="0"/>
              </a:rPr>
              <a:t>malabsorption</a:t>
            </a:r>
            <a:r>
              <a:rPr lang="en-US" sz="2800" dirty="0" smtClean="0">
                <a:latin typeface="Calibri" pitchFamily="34" charset="0"/>
              </a:rPr>
              <a:t>.</a:t>
            </a:r>
          </a:p>
          <a:p>
            <a:pPr algn="l" rtl="0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2800" dirty="0" smtClean="0">
                <a:effectLst/>
                <a:latin typeface="Calibri" pitchFamily="34" charset="0"/>
              </a:rPr>
              <a:t>  *</a:t>
            </a:r>
            <a:r>
              <a:rPr lang="en-US" sz="2800" dirty="0" err="1" smtClean="0">
                <a:effectLst/>
                <a:latin typeface="Calibri" pitchFamily="34" charset="0"/>
              </a:rPr>
              <a:t>hypoalbuminemia</a:t>
            </a:r>
            <a:r>
              <a:rPr lang="en-US" sz="2800" dirty="0" smtClean="0">
                <a:effectLst/>
                <a:latin typeface="Calibri" pitchFamily="34" charset="0"/>
              </a:rPr>
              <a:t>.</a:t>
            </a:r>
          </a:p>
          <a:p>
            <a:pPr algn="l" rtl="0" eaLnBrk="1" hangingPunct="1">
              <a:lnSpc>
                <a:spcPct val="80000"/>
              </a:lnSpc>
              <a:buFont typeface="Wingdings" pitchFamily="2" charset="2"/>
              <a:buNone/>
            </a:pPr>
            <a:endParaRPr lang="en-US" sz="2800" dirty="0" smtClean="0">
              <a:effectLst/>
              <a:latin typeface="Calibri" pitchFamily="34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fld id="{E09E3908-3718-4716-B064-3CEE51F28500}" type="slidenum">
              <a:rPr lang="ar-SA" smtClean="0"/>
              <a:pPr>
                <a:defRPr/>
              </a:pPr>
              <a:t>18</a:t>
            </a:fld>
            <a:endParaRPr lang="en-US"/>
          </a:p>
        </p:txBody>
      </p:sp>
    </p:spTree>
  </p:cSld>
  <p:clrMapOvr>
    <a:masterClrMapping/>
  </p:clrMapOvr>
  <p:transition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50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rtl="0" eaLnBrk="1" hangingPunct="1">
              <a:defRPr/>
            </a:pPr>
            <a:r>
              <a:rPr lang="en-US" b="1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3. Short </a:t>
            </a:r>
            <a:r>
              <a:rPr lang="en-US" b="1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Bowel Syndrome</a:t>
            </a:r>
            <a:endParaRPr lang="en-US" b="1" dirty="0" smtClean="0">
              <a:solidFill>
                <a:srgbClr val="FF000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981200"/>
            <a:ext cx="8362950" cy="4114800"/>
          </a:xfrm>
        </p:spPr>
        <p:txBody>
          <a:bodyPr/>
          <a:lstStyle/>
          <a:p>
            <a:pPr algn="l" eaLnBrk="1" hangingPunct="1">
              <a:buFont typeface="Wingdings" pitchFamily="2" charset="2"/>
              <a:buNone/>
            </a:pPr>
            <a:r>
              <a:rPr lang="en-US" dirty="0" smtClean="0">
                <a:effectLst/>
                <a:latin typeface="Calibri" pitchFamily="34" charset="0"/>
              </a:rPr>
              <a:t>Following  surgical resection</a:t>
            </a:r>
            <a:r>
              <a:rPr lang="en-US" dirty="0" smtClean="0">
                <a:latin typeface="Calibri" pitchFamily="34" charset="0"/>
              </a:rPr>
              <a:t> of </a:t>
            </a:r>
            <a:r>
              <a:rPr lang="en-US" dirty="0" err="1" smtClean="0">
                <a:latin typeface="Calibri" pitchFamily="34" charset="0"/>
              </a:rPr>
              <a:t>t.ileum</a:t>
            </a:r>
            <a:r>
              <a:rPr lang="en-US" dirty="0" smtClean="0">
                <a:latin typeface="Calibri" pitchFamily="34" charset="0"/>
              </a:rPr>
              <a:t> , or </a:t>
            </a:r>
            <a:r>
              <a:rPr lang="en-US" dirty="0" err="1" smtClean="0">
                <a:latin typeface="Calibri" pitchFamily="34" charset="0"/>
              </a:rPr>
              <a:t>jujenum</a:t>
            </a:r>
            <a:r>
              <a:rPr lang="en-US" dirty="0" smtClean="0">
                <a:latin typeface="Calibri" pitchFamily="34" charset="0"/>
              </a:rPr>
              <a:t>.</a:t>
            </a:r>
            <a:endParaRPr lang="en-US" dirty="0" smtClean="0">
              <a:effectLst/>
              <a:latin typeface="Calibri" pitchFamily="34" charset="0"/>
            </a:endParaRPr>
          </a:p>
          <a:p>
            <a:pPr algn="l" eaLnBrk="1" hangingPunct="1">
              <a:buFont typeface="Wingdings" pitchFamily="2" charset="2"/>
              <a:buNone/>
            </a:pPr>
            <a:r>
              <a:rPr lang="en-US" dirty="0" smtClean="0">
                <a:effectLst/>
                <a:latin typeface="Calibri" pitchFamily="34" charset="0"/>
              </a:rPr>
              <a:t> diarrhea and/or </a:t>
            </a:r>
            <a:r>
              <a:rPr lang="en-US" dirty="0" err="1" smtClean="0">
                <a:effectLst/>
                <a:latin typeface="Calibri" pitchFamily="34" charset="0"/>
              </a:rPr>
              <a:t>steatorrhea</a:t>
            </a:r>
            <a:r>
              <a:rPr lang="en-US" dirty="0" smtClean="0">
                <a:effectLst/>
                <a:latin typeface="Calibri" pitchFamily="34" charset="0"/>
              </a:rPr>
              <a:t>  can appear due to decrease in the area of the absorptive surface.</a:t>
            </a:r>
          </a:p>
          <a:p>
            <a:pPr algn="l" eaLnBrk="1" hangingPunct="1">
              <a:buFont typeface="Wingdings" pitchFamily="2" charset="2"/>
              <a:buNone/>
            </a:pPr>
            <a:endParaRPr lang="en-US" dirty="0" smtClean="0">
              <a:effectLst/>
              <a:latin typeface="Calibri" pitchFamily="34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fld id="{451F33BF-21A2-4360-A082-6BDB20D15DF3}" type="slidenum">
              <a:rPr lang="ar-SA" smtClean="0"/>
              <a:pPr>
                <a:defRPr/>
              </a:pPr>
              <a:t>19</a:t>
            </a:fld>
            <a:endParaRPr lang="en-US"/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rtl="0">
              <a:defRPr/>
            </a:pPr>
            <a:r>
              <a:rPr lang="en-US" sz="4800" dirty="0" smtClean="0">
                <a:latin typeface="Calibri" pitchFamily="34" charset="0"/>
                <a:cs typeface="Calibri" pitchFamily="34" charset="0"/>
              </a:rPr>
              <a:t>Learning objectives</a:t>
            </a:r>
            <a:endParaRPr lang="ar-SA" sz="4800" dirty="0">
              <a:latin typeface="Calibri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850" y="1981200"/>
            <a:ext cx="8569325" cy="4471988"/>
          </a:xfrm>
        </p:spPr>
        <p:txBody>
          <a:bodyPr/>
          <a:lstStyle/>
          <a:p>
            <a:pPr algn="l" rtl="0">
              <a:defRPr/>
            </a:pPr>
            <a:r>
              <a:rPr lang="en-US" b="1" dirty="0" smtClean="0">
                <a:solidFill>
                  <a:schemeClr val="bg1">
                    <a:lumMod val="50000"/>
                  </a:schemeClr>
                </a:solidFill>
                <a:effectLst/>
                <a:latin typeface="Calibri" pitchFamily="34" charset="0"/>
                <a:cs typeface="Calibri" pitchFamily="34" charset="0"/>
              </a:rPr>
              <a:t>Understand </a:t>
            </a:r>
            <a:r>
              <a:rPr lang="en-US" b="1" dirty="0" smtClean="0">
                <a:solidFill>
                  <a:srgbClr val="FF0000"/>
                </a:solidFill>
                <a:effectLst/>
                <a:latin typeface="Calibri" pitchFamily="34" charset="0"/>
                <a:cs typeface="Calibri" pitchFamily="34" charset="0"/>
              </a:rPr>
              <a:t>definition </a:t>
            </a:r>
            <a:r>
              <a:rPr lang="en-US" b="1" dirty="0" smtClean="0">
                <a:solidFill>
                  <a:schemeClr val="bg1">
                    <a:lumMod val="50000"/>
                  </a:schemeClr>
                </a:solidFill>
                <a:effectLst/>
                <a:latin typeface="Calibri" pitchFamily="34" charset="0"/>
                <a:cs typeface="Calibri" pitchFamily="34" charset="0"/>
              </a:rPr>
              <a:t>of malabsorption.</a:t>
            </a:r>
          </a:p>
          <a:p>
            <a:pPr algn="l" rtl="0">
              <a:defRPr/>
            </a:pPr>
            <a:r>
              <a:rPr lang="en-US" b="1" dirty="0" smtClean="0">
                <a:solidFill>
                  <a:schemeClr val="bg1">
                    <a:lumMod val="50000"/>
                  </a:schemeClr>
                </a:solidFill>
                <a:effectLst/>
                <a:latin typeface="Calibri" pitchFamily="34" charset="0"/>
                <a:cs typeface="Calibri" pitchFamily="34" charset="0"/>
              </a:rPr>
              <a:t>Discuss  </a:t>
            </a:r>
            <a:r>
              <a:rPr lang="en-US" b="1" dirty="0" smtClean="0">
                <a:solidFill>
                  <a:srgbClr val="FF0000"/>
                </a:solidFill>
                <a:effectLst/>
                <a:latin typeface="Calibri" pitchFamily="34" charset="0"/>
                <a:cs typeface="Calibri" pitchFamily="34" charset="0"/>
              </a:rPr>
              <a:t>causes </a:t>
            </a:r>
            <a:r>
              <a:rPr lang="en-US" b="1" dirty="0" smtClean="0">
                <a:solidFill>
                  <a:schemeClr val="bg1">
                    <a:lumMod val="50000"/>
                  </a:schemeClr>
                </a:solidFill>
                <a:effectLst/>
                <a:latin typeface="Calibri" pitchFamily="34" charset="0"/>
                <a:cs typeface="Calibri" pitchFamily="34" charset="0"/>
              </a:rPr>
              <a:t>and </a:t>
            </a:r>
            <a:r>
              <a:rPr lang="en-US" b="1" dirty="0" smtClean="0">
                <a:solidFill>
                  <a:srgbClr val="FF0000"/>
                </a:solidFill>
                <a:effectLst/>
                <a:latin typeface="Calibri" pitchFamily="34" charset="0"/>
                <a:cs typeface="Calibri" pitchFamily="34" charset="0"/>
              </a:rPr>
              <a:t>mechanism</a:t>
            </a:r>
            <a:r>
              <a:rPr lang="en-US" b="1" dirty="0" smtClean="0">
                <a:solidFill>
                  <a:schemeClr val="bg1">
                    <a:lumMod val="50000"/>
                  </a:schemeClr>
                </a:solidFill>
                <a:effectLst/>
                <a:latin typeface="Calibri" pitchFamily="34" charset="0"/>
                <a:cs typeface="Calibri" pitchFamily="34" charset="0"/>
              </a:rPr>
              <a:t>  of malabsorption.</a:t>
            </a:r>
          </a:p>
          <a:p>
            <a:pPr algn="l" rtl="0">
              <a:defRPr/>
            </a:pPr>
            <a:r>
              <a:rPr lang="en-US" b="1" dirty="0" smtClean="0">
                <a:solidFill>
                  <a:schemeClr val="bg1">
                    <a:lumMod val="50000"/>
                  </a:schemeClr>
                </a:solidFill>
                <a:effectLst/>
                <a:latin typeface="Calibri" pitchFamily="34" charset="0"/>
                <a:cs typeface="Calibri" pitchFamily="34" charset="0"/>
              </a:rPr>
              <a:t>Discuss </a:t>
            </a:r>
            <a:r>
              <a:rPr lang="en-US" b="1" dirty="0" smtClean="0">
                <a:solidFill>
                  <a:srgbClr val="FF0000"/>
                </a:solidFill>
                <a:effectLst/>
                <a:latin typeface="Calibri" pitchFamily="34" charset="0"/>
                <a:cs typeface="Calibri" pitchFamily="34" charset="0"/>
              </a:rPr>
              <a:t>commonest diseases </a:t>
            </a:r>
            <a:r>
              <a:rPr lang="en-US" b="1" dirty="0" smtClean="0">
                <a:solidFill>
                  <a:schemeClr val="bg1">
                    <a:lumMod val="50000"/>
                  </a:schemeClr>
                </a:solidFill>
                <a:effectLst/>
                <a:latin typeface="Calibri" pitchFamily="34" charset="0"/>
                <a:cs typeface="Calibri" pitchFamily="34" charset="0"/>
              </a:rPr>
              <a:t>associated with malabsorption such as celiac </a:t>
            </a:r>
            <a:r>
              <a:rPr lang="en-US" b="1" dirty="0" err="1" smtClean="0">
                <a:solidFill>
                  <a:schemeClr val="bg1">
                    <a:lumMod val="50000"/>
                  </a:schemeClr>
                </a:solidFill>
                <a:effectLst/>
                <a:latin typeface="Calibri" pitchFamily="34" charset="0"/>
                <a:cs typeface="Calibri" pitchFamily="34" charset="0"/>
              </a:rPr>
              <a:t>sprue</a:t>
            </a:r>
            <a:r>
              <a:rPr lang="en-US" b="1" dirty="0" smtClean="0">
                <a:solidFill>
                  <a:schemeClr val="bg1">
                    <a:lumMod val="50000"/>
                  </a:schemeClr>
                </a:solidFill>
                <a:effectLst/>
                <a:latin typeface="Calibri" pitchFamily="34" charset="0"/>
                <a:cs typeface="Calibri" pitchFamily="34" charset="0"/>
              </a:rPr>
              <a:t> , Short Bowel Syndrome, Bacterial overgrowth syndrome and tropical </a:t>
            </a:r>
            <a:r>
              <a:rPr lang="en-US" b="1" dirty="0" err="1" smtClean="0">
                <a:solidFill>
                  <a:schemeClr val="bg1">
                    <a:lumMod val="50000"/>
                  </a:schemeClr>
                </a:solidFill>
                <a:effectLst/>
                <a:latin typeface="Calibri" pitchFamily="34" charset="0"/>
                <a:cs typeface="Calibri" pitchFamily="34" charset="0"/>
              </a:rPr>
              <a:t>sprue</a:t>
            </a:r>
            <a:r>
              <a:rPr lang="en-US" b="1" dirty="0" smtClean="0">
                <a:solidFill>
                  <a:schemeClr val="bg1">
                    <a:lumMod val="50000"/>
                  </a:schemeClr>
                </a:solidFill>
                <a:effectLst/>
                <a:latin typeface="Calibri" pitchFamily="34" charset="0"/>
                <a:cs typeface="Calibri" pitchFamily="34" charset="0"/>
              </a:rPr>
              <a:t>.</a:t>
            </a:r>
          </a:p>
          <a:p>
            <a:pPr algn="l" rtl="0">
              <a:defRPr/>
            </a:pPr>
            <a:endParaRPr lang="ar-SA" b="1" dirty="0">
              <a:solidFill>
                <a:schemeClr val="bg1">
                  <a:lumMod val="50000"/>
                </a:schemeClr>
              </a:solidFill>
              <a:effectLst/>
              <a:latin typeface="Calibri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fld id="{B61513EE-4207-47AD-A085-EFCE7FD7AB8D}" type="slidenum">
              <a:rPr lang="ar-SA" smtClean="0"/>
              <a:pPr>
                <a:defRPr/>
              </a:pPr>
              <a:t>2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9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381000"/>
            <a:ext cx="8229600" cy="960438"/>
          </a:xfrm>
        </p:spPr>
        <p:txBody>
          <a:bodyPr/>
          <a:lstStyle/>
          <a:p>
            <a:pPr rtl="0" eaLnBrk="1" hangingPunct="1">
              <a:defRPr/>
            </a:pPr>
            <a:r>
              <a:rPr lang="en-US" b="1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4.Bacterial Overgrowth Syndrome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1600200"/>
            <a:ext cx="8353425" cy="4492625"/>
          </a:xfrm>
        </p:spPr>
        <p:txBody>
          <a:bodyPr>
            <a:normAutofit fontScale="85000" lnSpcReduction="20000"/>
          </a:bodyPr>
          <a:lstStyle/>
          <a:p>
            <a:pPr algn="l" rtl="0" eaLnBrk="1" hangingPunct="1">
              <a:buFont typeface="Wingdings" pitchFamily="2" charset="2"/>
              <a:buNone/>
            </a:pPr>
            <a:r>
              <a:rPr lang="en-US" dirty="0" smtClean="0">
                <a:solidFill>
                  <a:schemeClr val="bg2"/>
                </a:solidFill>
                <a:effectLst/>
                <a:latin typeface="Calibri" pitchFamily="34" charset="0"/>
              </a:rPr>
              <a:t>- </a:t>
            </a:r>
            <a:r>
              <a:rPr lang="en-US" dirty="0" smtClean="0">
                <a:effectLst/>
                <a:latin typeface="Calibri" pitchFamily="34" charset="0"/>
              </a:rPr>
              <a:t>There is  proliferation of colonic-type bacteria within the small intestine. </a:t>
            </a:r>
          </a:p>
          <a:p>
            <a:pPr algn="l" rtl="0" eaLnBrk="1" hangingPunct="1">
              <a:buFont typeface="Wingdings" pitchFamily="2" charset="2"/>
              <a:buNone/>
            </a:pPr>
            <a:r>
              <a:rPr lang="en-US" dirty="0" smtClean="0">
                <a:effectLst/>
                <a:latin typeface="Calibri" pitchFamily="34" charset="0"/>
              </a:rPr>
              <a:t> - Due to </a:t>
            </a:r>
            <a:r>
              <a:rPr lang="en-US" u="sng" dirty="0" smtClean="0">
                <a:effectLst/>
                <a:latin typeface="Calibri" pitchFamily="34" charset="0"/>
              </a:rPr>
              <a:t>stasis </a:t>
            </a:r>
            <a:r>
              <a:rPr lang="en-US" dirty="0" smtClean="0">
                <a:effectLst/>
                <a:latin typeface="Calibri" pitchFamily="34" charset="0"/>
              </a:rPr>
              <a:t>caused by </a:t>
            </a:r>
            <a:r>
              <a:rPr lang="en-US" u="sng" dirty="0" smtClean="0">
                <a:effectLst/>
                <a:latin typeface="Calibri" pitchFamily="34" charset="0"/>
              </a:rPr>
              <a:t>impaired peristalsis </a:t>
            </a:r>
            <a:r>
              <a:rPr lang="en-US" dirty="0" smtClean="0">
                <a:effectLst/>
                <a:latin typeface="Calibri" pitchFamily="34" charset="0"/>
              </a:rPr>
              <a:t>. This lead to diarrhea and </a:t>
            </a:r>
            <a:r>
              <a:rPr lang="en-US" dirty="0" err="1" smtClean="0">
                <a:effectLst/>
                <a:latin typeface="Calibri" pitchFamily="34" charset="0"/>
              </a:rPr>
              <a:t>malabsorption</a:t>
            </a:r>
            <a:r>
              <a:rPr lang="en-US" dirty="0" smtClean="0">
                <a:solidFill>
                  <a:schemeClr val="bg2"/>
                </a:solidFill>
                <a:effectLst/>
                <a:latin typeface="Calibri" pitchFamily="34" charset="0"/>
              </a:rPr>
              <a:t>. </a:t>
            </a:r>
          </a:p>
          <a:p>
            <a:pPr marL="0" indent="0">
              <a:lnSpc>
                <a:spcPct val="80000"/>
              </a:lnSpc>
              <a:buNone/>
              <a:defRPr/>
            </a:pPr>
            <a:r>
              <a:rPr lang="en-US" i="1" u="sng" dirty="0" smtClean="0">
                <a:latin typeface="Calibri" pitchFamily="34" charset="0"/>
                <a:cs typeface="Calibri" pitchFamily="34" charset="0"/>
              </a:rPr>
              <a:t>* Bacterial over growth leads to: </a:t>
            </a:r>
          </a:p>
          <a:p>
            <a:pPr marL="0" indent="0">
              <a:lnSpc>
                <a:spcPct val="80000"/>
              </a:lnSpc>
              <a:buNone/>
              <a:defRPr/>
            </a:pPr>
            <a:r>
              <a:rPr lang="en-US" sz="2800" dirty="0" smtClean="0">
                <a:latin typeface="Calibri" pitchFamily="34" charset="0"/>
                <a:cs typeface="Calibri" pitchFamily="34" charset="0"/>
              </a:rPr>
              <a:t>1. Metabolize bile salt resulting in </a:t>
            </a:r>
            <a:r>
              <a:rPr lang="en-US" sz="2800" dirty="0" err="1" smtClean="0">
                <a:latin typeface="Calibri" pitchFamily="34" charset="0"/>
                <a:cs typeface="Calibri" pitchFamily="34" charset="0"/>
              </a:rPr>
              <a:t>deconjugation</a:t>
            </a:r>
            <a:r>
              <a:rPr lang="en-US" sz="2800" dirty="0" smtClean="0">
                <a:latin typeface="Calibri" pitchFamily="34" charset="0"/>
                <a:cs typeface="Calibri" pitchFamily="34" charset="0"/>
              </a:rPr>
              <a:t> of bile salts; </a:t>
            </a:r>
          </a:p>
          <a:p>
            <a:pPr marL="990600" lvl="1" indent="-533400">
              <a:lnSpc>
                <a:spcPct val="80000"/>
              </a:lnSpc>
              <a:buNone/>
              <a:defRPr/>
            </a:pPr>
            <a:r>
              <a:rPr lang="en-US" dirty="0" smtClean="0">
                <a:latin typeface="Calibri" pitchFamily="34" charset="0"/>
                <a:cs typeface="Calibri" pitchFamily="34" charset="0"/>
                <a:sym typeface="Symbol" pitchFamily="18" charset="2"/>
              </a:rPr>
              <a:t>  Bile Salt and </a:t>
            </a:r>
            <a:r>
              <a:rPr lang="en-US" dirty="0" err="1" smtClean="0">
                <a:latin typeface="Calibri" pitchFamily="34" charset="0"/>
                <a:cs typeface="Calibri" pitchFamily="34" charset="0"/>
                <a:sym typeface="Symbol" pitchFamily="18" charset="2"/>
              </a:rPr>
              <a:t>malabsorption</a:t>
            </a:r>
            <a:r>
              <a:rPr lang="en-US" dirty="0" smtClean="0">
                <a:latin typeface="Calibri" pitchFamily="34" charset="0"/>
                <a:cs typeface="Calibri" pitchFamily="34" charset="0"/>
                <a:sym typeface="Symbol" pitchFamily="18" charset="2"/>
              </a:rPr>
              <a:t> of fat.                 </a:t>
            </a:r>
            <a:endParaRPr lang="en-US" dirty="0" smtClean="0">
              <a:latin typeface="Calibri" pitchFamily="34" charset="0"/>
              <a:cs typeface="Calibri" pitchFamily="34" charset="0"/>
            </a:endParaRPr>
          </a:p>
          <a:p>
            <a:pPr marL="0" indent="0">
              <a:lnSpc>
                <a:spcPct val="80000"/>
              </a:lnSpc>
              <a:buNone/>
              <a:defRPr/>
            </a:pPr>
            <a:r>
              <a:rPr lang="en-US" sz="2800" dirty="0" smtClean="0">
                <a:latin typeface="Calibri" pitchFamily="34" charset="0"/>
                <a:cs typeface="Calibri" pitchFamily="34" charset="0"/>
              </a:rPr>
              <a:t>2. Damage of  the intestinal </a:t>
            </a:r>
            <a:r>
              <a:rPr lang="en-US" sz="2800" dirty="0" err="1" smtClean="0">
                <a:latin typeface="Calibri" pitchFamily="34" charset="0"/>
                <a:cs typeface="Calibri" pitchFamily="34" charset="0"/>
              </a:rPr>
              <a:t>villi</a:t>
            </a:r>
            <a:r>
              <a:rPr lang="en-US" sz="2800" dirty="0" smtClean="0">
                <a:latin typeface="Calibri" pitchFamily="34" charset="0"/>
                <a:cs typeface="Calibri" pitchFamily="34" charset="0"/>
              </a:rPr>
              <a:t> by:</a:t>
            </a:r>
          </a:p>
          <a:p>
            <a:pPr marL="609600" indent="-609600">
              <a:lnSpc>
                <a:spcPct val="80000"/>
              </a:lnSpc>
              <a:buNone/>
              <a:defRPr/>
            </a:pPr>
            <a:r>
              <a:rPr lang="en-US" sz="2800" dirty="0" smtClean="0">
                <a:latin typeface="Calibri" pitchFamily="34" charset="0"/>
                <a:cs typeface="Calibri" pitchFamily="34" charset="0"/>
              </a:rPr>
              <a:t>    </a:t>
            </a:r>
            <a:r>
              <a:rPr lang="en-US" sz="2800" dirty="0" smtClean="0">
                <a:latin typeface="Calibri" pitchFamily="34" charset="0"/>
                <a:cs typeface="Calibri" pitchFamily="34" charset="0"/>
                <a:sym typeface="Symbol" pitchFamily="18" charset="2"/>
              </a:rPr>
              <a:t></a:t>
            </a:r>
            <a:r>
              <a:rPr lang="en-US" sz="2800" dirty="0" smtClean="0">
                <a:latin typeface="Calibri" pitchFamily="34" charset="0"/>
                <a:cs typeface="Calibri" pitchFamily="34" charset="0"/>
              </a:rPr>
              <a:t>  Bacterial invasion</a:t>
            </a:r>
          </a:p>
          <a:p>
            <a:pPr marL="609600" indent="-609600">
              <a:lnSpc>
                <a:spcPct val="80000"/>
              </a:lnSpc>
              <a:buNone/>
              <a:defRPr/>
            </a:pPr>
            <a:r>
              <a:rPr lang="en-US" sz="2800" dirty="0" smtClean="0">
                <a:latin typeface="Calibri" pitchFamily="34" charset="0"/>
                <a:cs typeface="Calibri" pitchFamily="34" charset="0"/>
              </a:rPr>
              <a:t>    </a:t>
            </a:r>
            <a:r>
              <a:rPr lang="en-US" sz="2800" dirty="0" smtClean="0">
                <a:latin typeface="Calibri" pitchFamily="34" charset="0"/>
                <a:cs typeface="Calibri" pitchFamily="34" charset="0"/>
                <a:sym typeface="Symbol" pitchFamily="18" charset="2"/>
              </a:rPr>
              <a:t></a:t>
            </a:r>
            <a:r>
              <a:rPr lang="en-US" sz="2800" dirty="0" smtClean="0">
                <a:latin typeface="Calibri" pitchFamily="34" charset="0"/>
                <a:cs typeface="Calibri" pitchFamily="34" charset="0"/>
              </a:rPr>
              <a:t>  Toxin</a:t>
            </a:r>
          </a:p>
          <a:p>
            <a:pPr marL="609600" indent="-609600">
              <a:lnSpc>
                <a:spcPct val="80000"/>
              </a:lnSpc>
              <a:buNone/>
              <a:defRPr/>
            </a:pPr>
            <a:r>
              <a:rPr lang="en-US" sz="2800" dirty="0" smtClean="0">
                <a:latin typeface="Calibri" pitchFamily="34" charset="0"/>
                <a:cs typeface="Calibri" pitchFamily="34" charset="0"/>
              </a:rPr>
              <a:t>    </a:t>
            </a:r>
            <a:r>
              <a:rPr lang="en-US" sz="2800" dirty="0" smtClean="0">
                <a:latin typeface="Calibri" pitchFamily="34" charset="0"/>
                <a:cs typeface="Calibri" pitchFamily="34" charset="0"/>
                <a:sym typeface="Symbol" pitchFamily="18" charset="2"/>
              </a:rPr>
              <a:t></a:t>
            </a:r>
            <a:r>
              <a:rPr lang="en-US" sz="2800" dirty="0" smtClean="0">
                <a:latin typeface="Calibri" pitchFamily="34" charset="0"/>
                <a:cs typeface="Calibri" pitchFamily="34" charset="0"/>
              </a:rPr>
              <a:t>  Metabolic products</a:t>
            </a:r>
          </a:p>
          <a:p>
            <a:pPr marL="609600" indent="-609600">
              <a:lnSpc>
                <a:spcPct val="80000"/>
              </a:lnSpc>
              <a:buNone/>
              <a:defRPr/>
            </a:pPr>
            <a:r>
              <a:rPr lang="en-US" sz="2800" dirty="0" smtClean="0">
                <a:latin typeface="Calibri" pitchFamily="34" charset="0"/>
                <a:cs typeface="Calibri" pitchFamily="34" charset="0"/>
                <a:sym typeface="Symbol" pitchFamily="18" charset="2"/>
              </a:rPr>
              <a:t> Damaged </a:t>
            </a:r>
            <a:r>
              <a:rPr lang="en-US" sz="2800" dirty="0" err="1" smtClean="0">
                <a:latin typeface="Calibri" pitchFamily="34" charset="0"/>
                <a:cs typeface="Calibri" pitchFamily="34" charset="0"/>
                <a:sym typeface="Symbol" pitchFamily="18" charset="2"/>
              </a:rPr>
              <a:t>villi</a:t>
            </a:r>
            <a:r>
              <a:rPr lang="en-US" sz="2800" dirty="0" smtClean="0">
                <a:latin typeface="Calibri" pitchFamily="34" charset="0"/>
                <a:cs typeface="Calibri" pitchFamily="34" charset="0"/>
                <a:sym typeface="Symbol" pitchFamily="18" charset="2"/>
              </a:rPr>
              <a:t>  cause total villous atrophy.</a:t>
            </a:r>
            <a:endParaRPr lang="en-US" sz="2800" dirty="0" smtClean="0">
              <a:latin typeface="Calibri" pitchFamily="34" charset="0"/>
              <a:cs typeface="Calibri" pitchFamily="34" charset="0"/>
            </a:endParaRPr>
          </a:p>
          <a:p>
            <a:pPr marL="609600" indent="-609600">
              <a:lnSpc>
                <a:spcPct val="80000"/>
              </a:lnSpc>
              <a:buNone/>
              <a:defRPr/>
            </a:pPr>
            <a:r>
              <a:rPr lang="en-US" sz="2800" dirty="0" smtClean="0">
                <a:latin typeface="Calibri" pitchFamily="34" charset="0"/>
                <a:cs typeface="Calibri" pitchFamily="34" charset="0"/>
              </a:rPr>
              <a:t> </a:t>
            </a:r>
          </a:p>
          <a:p>
            <a:pPr marL="609600" indent="-609600">
              <a:lnSpc>
                <a:spcPct val="80000"/>
              </a:lnSpc>
              <a:buNone/>
              <a:defRPr/>
            </a:pPr>
            <a:endParaRPr lang="en-US" sz="2800" dirty="0" smtClean="0">
              <a:solidFill>
                <a:schemeClr val="bg2"/>
              </a:solidFill>
              <a:latin typeface="Calibri" pitchFamily="34" charset="0"/>
              <a:cs typeface="Calibri" pitchFamily="34" charset="0"/>
            </a:endParaRPr>
          </a:p>
          <a:p>
            <a:pPr algn="l" rtl="0" eaLnBrk="1" hangingPunct="1">
              <a:buFont typeface="Wingdings" pitchFamily="2" charset="2"/>
              <a:buNone/>
            </a:pPr>
            <a:endParaRPr lang="en-US" dirty="0" smtClean="0">
              <a:solidFill>
                <a:schemeClr val="bg2"/>
              </a:solidFill>
              <a:effectLst/>
              <a:latin typeface="Calibri" pitchFamily="34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fld id="{D3EB827F-17DD-4C3A-AF0E-445618825F9D}" type="slidenum">
              <a:rPr lang="ar-SA" smtClean="0"/>
              <a:pPr>
                <a:defRPr/>
              </a:pPr>
              <a:t>20</a:t>
            </a:fld>
            <a:endParaRPr lang="en-US"/>
          </a:p>
        </p:txBody>
      </p:sp>
    </p:spTree>
  </p:cSld>
  <p:clrMapOvr>
    <a:masterClrMapping/>
  </p:clrMapOvr>
  <p:transition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04800"/>
            <a:ext cx="8229600" cy="5821363"/>
          </a:xfrm>
        </p:spPr>
        <p:txBody>
          <a:bodyPr>
            <a:normAutofit fontScale="77500" lnSpcReduction="20000"/>
          </a:bodyPr>
          <a:lstStyle/>
          <a:p>
            <a:pPr marL="533400" indent="-533400">
              <a:lnSpc>
                <a:spcPct val="90000"/>
              </a:lnSpc>
              <a:buNone/>
            </a:pPr>
            <a:r>
              <a:rPr lang="en-US" sz="2400" i="1" dirty="0" smtClean="0"/>
              <a:t>Cause of bacterial growth</a:t>
            </a:r>
            <a:r>
              <a:rPr lang="en-US" sz="2400" dirty="0" smtClean="0"/>
              <a:t>.</a:t>
            </a:r>
          </a:p>
          <a:p>
            <a:pPr marL="533400" indent="-533400">
              <a:lnSpc>
                <a:spcPct val="90000"/>
              </a:lnSpc>
              <a:buNone/>
            </a:pPr>
            <a:r>
              <a:rPr lang="en-US" sz="2400" dirty="0" smtClean="0"/>
              <a:t>		     e.g.</a:t>
            </a:r>
          </a:p>
          <a:p>
            <a:pPr marL="1455738" lvl="1">
              <a:lnSpc>
                <a:spcPct val="90000"/>
              </a:lnSpc>
            </a:pPr>
            <a:r>
              <a:rPr lang="en-US" sz="2400" dirty="0" smtClean="0"/>
              <a:t>Small intestinal </a:t>
            </a:r>
            <a:r>
              <a:rPr lang="en-US" sz="2400" dirty="0" err="1" smtClean="0"/>
              <a:t>diverticuli</a:t>
            </a:r>
            <a:r>
              <a:rPr lang="en-US" sz="2400" dirty="0" smtClean="0"/>
              <a:t>.</a:t>
            </a:r>
          </a:p>
          <a:p>
            <a:pPr marL="1455738" lvl="1">
              <a:lnSpc>
                <a:spcPct val="90000"/>
              </a:lnSpc>
            </a:pPr>
            <a:r>
              <a:rPr lang="en-US" sz="2400" dirty="0" smtClean="0"/>
              <a:t>Blind loop.</a:t>
            </a:r>
          </a:p>
          <a:p>
            <a:pPr marL="1455738" lvl="1">
              <a:lnSpc>
                <a:spcPct val="90000"/>
              </a:lnSpc>
            </a:pPr>
            <a:r>
              <a:rPr lang="en-US" sz="2400" dirty="0" smtClean="0"/>
              <a:t>Strictures.</a:t>
            </a:r>
          </a:p>
          <a:p>
            <a:pPr marL="1455738" lvl="1">
              <a:lnSpc>
                <a:spcPct val="90000"/>
              </a:lnSpc>
            </a:pPr>
            <a:r>
              <a:rPr lang="en-US" sz="2400" dirty="0" smtClean="0"/>
              <a:t>DM/ Scleroderma.</a:t>
            </a:r>
          </a:p>
          <a:p>
            <a:pPr marL="1455738" lvl="1">
              <a:lnSpc>
                <a:spcPct val="90000"/>
              </a:lnSpc>
            </a:pPr>
            <a:endParaRPr lang="en-US" sz="2400" dirty="0" smtClean="0"/>
          </a:p>
          <a:p>
            <a:pPr marL="609600" indent="-609600">
              <a:lnSpc>
                <a:spcPct val="80000"/>
              </a:lnSpc>
              <a:buNone/>
            </a:pPr>
            <a:r>
              <a:rPr lang="en-US" sz="2800" u="sng" dirty="0" smtClean="0">
                <a:solidFill>
                  <a:srgbClr val="FF0000"/>
                </a:solidFill>
              </a:rPr>
              <a:t>Clinically:</a:t>
            </a:r>
            <a:r>
              <a:rPr lang="en-US" sz="2800" dirty="0" smtClean="0">
                <a:solidFill>
                  <a:srgbClr val="FF0000"/>
                </a:solidFill>
              </a:rPr>
              <a:t>    </a:t>
            </a:r>
          </a:p>
          <a:p>
            <a:pPr marL="609600" indent="-609600">
              <a:lnSpc>
                <a:spcPct val="80000"/>
              </a:lnSpc>
              <a:buNone/>
            </a:pPr>
            <a:r>
              <a:rPr lang="en-US" sz="2800" dirty="0" smtClean="0">
                <a:sym typeface="Symbol" pitchFamily="18" charset="2"/>
              </a:rPr>
              <a:t>     </a:t>
            </a:r>
            <a:r>
              <a:rPr lang="en-US" sz="2800" dirty="0" smtClean="0"/>
              <a:t>  </a:t>
            </a:r>
            <a:r>
              <a:rPr lang="en-US" sz="2800" dirty="0" err="1" smtClean="0"/>
              <a:t>Steatorrhea</a:t>
            </a:r>
            <a:endParaRPr lang="en-US" sz="2800" dirty="0" smtClean="0"/>
          </a:p>
          <a:p>
            <a:pPr marL="609600" indent="-609600">
              <a:lnSpc>
                <a:spcPct val="80000"/>
              </a:lnSpc>
              <a:buNone/>
            </a:pPr>
            <a:r>
              <a:rPr lang="en-US" sz="2800" dirty="0" smtClean="0"/>
              <a:t>     </a:t>
            </a:r>
            <a:r>
              <a:rPr lang="en-US" sz="2800" dirty="0" smtClean="0">
                <a:sym typeface="Symbol" pitchFamily="18" charset="2"/>
              </a:rPr>
              <a:t></a:t>
            </a:r>
            <a:r>
              <a:rPr lang="en-US" sz="2800" dirty="0" smtClean="0"/>
              <a:t>  </a:t>
            </a:r>
            <a:r>
              <a:rPr lang="en-US" sz="2800" dirty="0" err="1" smtClean="0"/>
              <a:t>Anaemia</a:t>
            </a:r>
            <a:endParaRPr lang="en-US" sz="2800" dirty="0" smtClean="0"/>
          </a:p>
          <a:p>
            <a:pPr marL="609600" indent="-609600">
              <a:lnSpc>
                <a:spcPct val="80000"/>
              </a:lnSpc>
              <a:buNone/>
            </a:pPr>
            <a:r>
              <a:rPr lang="en-US" sz="2800" dirty="0" smtClean="0"/>
              <a:t>     </a:t>
            </a:r>
            <a:r>
              <a:rPr lang="en-US" sz="2800" dirty="0" smtClean="0">
                <a:sym typeface="Symbol" pitchFamily="18" charset="2"/>
              </a:rPr>
              <a:t></a:t>
            </a:r>
            <a:r>
              <a:rPr lang="en-US" sz="2800" dirty="0" smtClean="0"/>
              <a:t>  B12 def.</a:t>
            </a:r>
          </a:p>
          <a:p>
            <a:pPr marL="609600" indent="-609600">
              <a:lnSpc>
                <a:spcPct val="80000"/>
              </a:lnSpc>
              <a:buNone/>
            </a:pPr>
            <a:r>
              <a:rPr lang="en-US" sz="2800" dirty="0" smtClean="0">
                <a:sym typeface="Symbol" pitchFamily="18" charset="2"/>
              </a:rPr>
              <a:t>Reversed of symptom after antibiotic treatment.</a:t>
            </a:r>
            <a:endParaRPr lang="en-US" sz="2800" dirty="0" smtClean="0"/>
          </a:p>
          <a:p>
            <a:pPr marL="609600" indent="-609600">
              <a:lnSpc>
                <a:spcPct val="80000"/>
              </a:lnSpc>
              <a:buNone/>
            </a:pPr>
            <a:r>
              <a:rPr lang="en-US" sz="2800" dirty="0" smtClean="0"/>
              <a:t> </a:t>
            </a:r>
            <a:r>
              <a:rPr lang="en-US" sz="2800" u="sng" dirty="0" smtClean="0">
                <a:solidFill>
                  <a:srgbClr val="FF0000"/>
                </a:solidFill>
              </a:rPr>
              <a:t>Diagnosis:</a:t>
            </a:r>
          </a:p>
          <a:p>
            <a:pPr marL="609600" indent="-609600">
              <a:lnSpc>
                <a:spcPct val="80000"/>
              </a:lnSpc>
              <a:buNone/>
            </a:pPr>
            <a:r>
              <a:rPr lang="en-US" sz="2800" dirty="0" smtClean="0">
                <a:sym typeface="Symbol" pitchFamily="18" charset="2"/>
              </a:rPr>
              <a:t>     </a:t>
            </a:r>
            <a:r>
              <a:rPr lang="en-US" sz="2800" dirty="0" smtClean="0"/>
              <a:t>  Breath test.  (Carbohydrate </a:t>
            </a:r>
            <a:r>
              <a:rPr lang="en-US" sz="2800" dirty="0" err="1" smtClean="0"/>
              <a:t>malabsorption</a:t>
            </a:r>
            <a:r>
              <a:rPr lang="en-US" sz="2800" dirty="0" smtClean="0"/>
              <a:t>).</a:t>
            </a:r>
          </a:p>
          <a:p>
            <a:pPr marL="609600" indent="-609600">
              <a:lnSpc>
                <a:spcPct val="80000"/>
              </a:lnSpc>
              <a:buNone/>
            </a:pPr>
            <a:r>
              <a:rPr lang="en-US" sz="2800" dirty="0" smtClean="0"/>
              <a:t>     </a:t>
            </a:r>
            <a:r>
              <a:rPr lang="en-US" sz="2800" dirty="0" smtClean="0">
                <a:sym typeface="Symbol" pitchFamily="18" charset="2"/>
              </a:rPr>
              <a:t></a:t>
            </a:r>
            <a:r>
              <a:rPr lang="en-US" sz="2800" dirty="0" smtClean="0"/>
              <a:t>  </a:t>
            </a:r>
            <a:r>
              <a:rPr lang="en-US" sz="2800" dirty="0" err="1" smtClean="0"/>
              <a:t>xylose</a:t>
            </a:r>
            <a:r>
              <a:rPr lang="en-US" sz="2800" dirty="0" smtClean="0"/>
              <a:t> test. ( fat </a:t>
            </a:r>
            <a:r>
              <a:rPr lang="en-US" sz="2800" dirty="0" err="1" smtClean="0"/>
              <a:t>malabsoeption</a:t>
            </a:r>
            <a:r>
              <a:rPr lang="en-US" sz="2800" dirty="0" smtClean="0"/>
              <a:t>).</a:t>
            </a:r>
          </a:p>
          <a:p>
            <a:pPr marL="609600" indent="-609600">
              <a:lnSpc>
                <a:spcPct val="80000"/>
              </a:lnSpc>
              <a:buNone/>
            </a:pPr>
            <a:r>
              <a:rPr lang="en-US" sz="2800" dirty="0" smtClean="0"/>
              <a:t>     </a:t>
            </a:r>
            <a:r>
              <a:rPr lang="en-US" sz="2800" dirty="0" smtClean="0">
                <a:sym typeface="Symbol" pitchFamily="18" charset="2"/>
              </a:rPr>
              <a:t></a:t>
            </a:r>
            <a:r>
              <a:rPr lang="en-US" sz="2800" dirty="0" smtClean="0"/>
              <a:t>  Culture of aspiration (</a:t>
            </a:r>
            <a:r>
              <a:rPr lang="en-US" sz="2800" dirty="0" smtClean="0">
                <a:solidFill>
                  <a:srgbClr val="0070C0"/>
                </a:solidFill>
              </a:rPr>
              <a:t>definitive)</a:t>
            </a:r>
          </a:p>
          <a:p>
            <a:pPr marL="609600" indent="-609600">
              <a:lnSpc>
                <a:spcPct val="80000"/>
              </a:lnSpc>
              <a:buNone/>
            </a:pPr>
            <a:r>
              <a:rPr lang="en-US" sz="2800" u="sng" dirty="0" smtClean="0">
                <a:solidFill>
                  <a:srgbClr val="FF0000"/>
                </a:solidFill>
              </a:rPr>
              <a:t>Treatment:</a:t>
            </a:r>
            <a:r>
              <a:rPr lang="en-US" sz="2800" dirty="0" smtClean="0">
                <a:solidFill>
                  <a:srgbClr val="FF0000"/>
                </a:solidFill>
              </a:rPr>
              <a:t> </a:t>
            </a:r>
            <a:r>
              <a:rPr lang="en-US" sz="2800" dirty="0" smtClean="0"/>
              <a:t>Antibiotic</a:t>
            </a:r>
          </a:p>
          <a:p>
            <a:pPr marL="609600" indent="-609600">
              <a:lnSpc>
                <a:spcPct val="80000"/>
              </a:lnSpc>
              <a:buNone/>
            </a:pPr>
            <a:r>
              <a:rPr lang="en-US" sz="2800" dirty="0" smtClean="0">
                <a:sym typeface="Symbol" pitchFamily="18" charset="2"/>
              </a:rPr>
              <a:t>                  </a:t>
            </a:r>
            <a:r>
              <a:rPr lang="en-US" sz="2800" dirty="0" smtClean="0"/>
              <a:t>  </a:t>
            </a:r>
            <a:r>
              <a:rPr lang="en-US" sz="2800" dirty="0" err="1" smtClean="0"/>
              <a:t>Tetracyclin</a:t>
            </a:r>
            <a:endParaRPr lang="en-US" sz="2800" dirty="0" smtClean="0"/>
          </a:p>
          <a:p>
            <a:pPr marL="609600" indent="-609600">
              <a:lnSpc>
                <a:spcPct val="80000"/>
              </a:lnSpc>
              <a:buNone/>
            </a:pPr>
            <a:r>
              <a:rPr lang="en-US" sz="2800" dirty="0" smtClean="0"/>
              <a:t>                  </a:t>
            </a:r>
            <a:r>
              <a:rPr lang="en-US" sz="2800" dirty="0" smtClean="0">
                <a:sym typeface="Symbol" pitchFamily="18" charset="2"/>
              </a:rPr>
              <a:t></a:t>
            </a:r>
            <a:r>
              <a:rPr lang="en-US" sz="2800" dirty="0" smtClean="0"/>
              <a:t>  </a:t>
            </a:r>
            <a:r>
              <a:rPr lang="en-US" sz="2800" dirty="0" err="1" smtClean="0"/>
              <a:t>Ciproflexacin</a:t>
            </a:r>
            <a:endParaRPr lang="en-US" sz="2800" dirty="0" smtClean="0"/>
          </a:p>
          <a:p>
            <a:pPr marL="609600" indent="-609600">
              <a:lnSpc>
                <a:spcPct val="80000"/>
              </a:lnSpc>
              <a:buNone/>
            </a:pPr>
            <a:r>
              <a:rPr lang="en-US" sz="2800" dirty="0" smtClean="0"/>
              <a:t>                  </a:t>
            </a:r>
            <a:r>
              <a:rPr lang="en-US" sz="2800" dirty="0" smtClean="0">
                <a:sym typeface="Symbol" pitchFamily="18" charset="2"/>
              </a:rPr>
              <a:t></a:t>
            </a:r>
            <a:r>
              <a:rPr lang="en-US" sz="2800" dirty="0" smtClean="0"/>
              <a:t>  </a:t>
            </a:r>
            <a:r>
              <a:rPr lang="en-US" sz="2800" dirty="0" err="1" smtClean="0"/>
              <a:t>Metronidazole</a:t>
            </a:r>
            <a:endParaRPr lang="en-US" sz="2800" dirty="0" smtClean="0"/>
          </a:p>
          <a:p>
            <a:pPr marL="609600" indent="-609600">
              <a:lnSpc>
                <a:spcPct val="80000"/>
              </a:lnSpc>
              <a:buNone/>
            </a:pPr>
            <a:r>
              <a:rPr lang="en-US" sz="2800" dirty="0" smtClean="0"/>
              <a:t>                  </a:t>
            </a:r>
            <a:r>
              <a:rPr lang="en-US" sz="2800" dirty="0" smtClean="0">
                <a:sym typeface="Symbol" pitchFamily="18" charset="2"/>
              </a:rPr>
              <a:t></a:t>
            </a:r>
            <a:r>
              <a:rPr lang="en-US" sz="2800" dirty="0" smtClean="0"/>
              <a:t>  </a:t>
            </a:r>
            <a:r>
              <a:rPr lang="en-US" sz="2800" dirty="0" err="1" smtClean="0"/>
              <a:t>Amoxil</a:t>
            </a:r>
            <a:endParaRPr lang="en-US" sz="2400" dirty="0" smtClean="0"/>
          </a:p>
          <a:p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5. Lactose intolerance </a:t>
            </a:r>
            <a:endParaRPr lang="ar-SA" b="1" dirty="0" smtClean="0">
              <a:solidFill>
                <a:srgbClr val="FF000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Deficiency of lactase enzyme in small intestine.</a:t>
            </a:r>
          </a:p>
          <a:p>
            <a:r>
              <a:rPr lang="en-US" dirty="0" smtClean="0"/>
              <a:t>Lactose </a:t>
            </a:r>
            <a:r>
              <a:rPr lang="en-US" dirty="0" err="1" smtClean="0"/>
              <a:t>cannt</a:t>
            </a:r>
            <a:r>
              <a:rPr lang="en-US" dirty="0" smtClean="0"/>
              <a:t> be </a:t>
            </a:r>
            <a:r>
              <a:rPr lang="en-US" dirty="0" err="1" smtClean="0"/>
              <a:t>hydrolised</a:t>
            </a:r>
            <a:r>
              <a:rPr lang="en-US" dirty="0" smtClean="0"/>
              <a:t>=== passes into the colon ===  </a:t>
            </a:r>
            <a:r>
              <a:rPr lang="en-US" dirty="0" err="1" smtClean="0"/>
              <a:t>ferminted</a:t>
            </a:r>
            <a:r>
              <a:rPr lang="en-US" dirty="0" smtClean="0"/>
              <a:t>=== FA, H2, CO2=====Diarrhea .</a:t>
            </a:r>
          </a:p>
          <a:p>
            <a:r>
              <a:rPr lang="en-US" dirty="0" smtClean="0">
                <a:solidFill>
                  <a:srgbClr val="C00000"/>
                </a:solidFill>
              </a:rPr>
              <a:t>Primary</a:t>
            </a:r>
            <a:r>
              <a:rPr lang="en-US" dirty="0" smtClean="0"/>
              <a:t> . Racial</a:t>
            </a:r>
          </a:p>
          <a:p>
            <a:r>
              <a:rPr lang="en-US" dirty="0" smtClean="0">
                <a:solidFill>
                  <a:srgbClr val="C00000"/>
                </a:solidFill>
              </a:rPr>
              <a:t>Secondary</a:t>
            </a:r>
            <a:r>
              <a:rPr lang="en-US" dirty="0" smtClean="0"/>
              <a:t>: </a:t>
            </a:r>
            <a:r>
              <a:rPr lang="en-US" dirty="0" err="1" smtClean="0"/>
              <a:t>coeliac</a:t>
            </a:r>
            <a:r>
              <a:rPr lang="en-US" dirty="0" smtClean="0"/>
              <a:t>, tropical </a:t>
            </a:r>
            <a:r>
              <a:rPr lang="en-US" dirty="0" err="1" smtClean="0"/>
              <a:t>sprue</a:t>
            </a:r>
            <a:r>
              <a:rPr lang="en-US" dirty="0" smtClean="0"/>
              <a:t> , </a:t>
            </a:r>
            <a:r>
              <a:rPr lang="en-US" dirty="0" err="1" smtClean="0"/>
              <a:t>ceohns</a:t>
            </a:r>
            <a:r>
              <a:rPr lang="en-US" dirty="0" smtClean="0"/>
              <a:t> disease , GE.</a:t>
            </a:r>
          </a:p>
          <a:p>
            <a:r>
              <a:rPr lang="en-US" dirty="0" smtClean="0"/>
              <a:t>Management : lactose free diet.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6146" name="Picture 2" descr="C:\Users\Majed\Desktop\malabsorption-syndrome-20-63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3999" cy="685799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/>
        <p:txBody>
          <a:bodyPr/>
          <a:lstStyle/>
          <a:p>
            <a:endParaRPr lang="ar-SA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3" name="Rectangle 5"/>
          <p:cNvSpPr>
            <a:spLocks noGrp="1" noChangeArrowheads="1"/>
          </p:cNvSpPr>
          <p:nvPr>
            <p:ph type="title"/>
          </p:nvPr>
        </p:nvSpPr>
        <p:spPr>
          <a:xfrm>
            <a:off x="468313" y="466725"/>
            <a:ext cx="8077200" cy="882650"/>
          </a:xfrm>
        </p:spPr>
        <p:txBody>
          <a:bodyPr/>
          <a:lstStyle/>
          <a:p>
            <a:pPr eaLnBrk="1" hangingPunct="1">
              <a:defRPr/>
            </a:pPr>
            <a:r>
              <a:rPr lang="en-US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MALABSORPTION SYNDROME</a:t>
            </a:r>
          </a:p>
        </p:txBody>
      </p:sp>
      <p:sp>
        <p:nvSpPr>
          <p:cNvPr id="4099" name="Text Box 7"/>
          <p:cNvSpPr txBox="1">
            <a:spLocks noChangeArrowheads="1"/>
          </p:cNvSpPr>
          <p:nvPr/>
        </p:nvSpPr>
        <p:spPr bwMode="auto">
          <a:xfrm>
            <a:off x="323850" y="1700213"/>
            <a:ext cx="8820150" cy="5754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rtl="0">
              <a:spcBef>
                <a:spcPct val="50000"/>
              </a:spcBef>
            </a:pPr>
            <a:r>
              <a:rPr lang="en-US" sz="3200" b="1" i="1" u="sng" dirty="0">
                <a:solidFill>
                  <a:srgbClr val="C00000"/>
                </a:solidFill>
                <a:latin typeface="Calibri" pitchFamily="34" charset="0"/>
              </a:rPr>
              <a:t>* Definition:</a:t>
            </a:r>
          </a:p>
          <a:p>
            <a:pPr algn="l" rtl="0" eaLnBrk="0" hangingPunct="0"/>
            <a:r>
              <a:rPr lang="en-US" sz="2800" dirty="0">
                <a:solidFill>
                  <a:schemeClr val="bg2"/>
                </a:solidFill>
                <a:latin typeface="Calibri" pitchFamily="34" charset="0"/>
              </a:rPr>
              <a:t> -</a:t>
            </a:r>
            <a:r>
              <a:rPr lang="en-US" sz="2800" dirty="0">
                <a:latin typeface="Calibri" pitchFamily="34" charset="0"/>
              </a:rPr>
              <a:t>It </a:t>
            </a:r>
            <a:r>
              <a:rPr lang="en-US" sz="3200" dirty="0">
                <a:latin typeface="Calibri" pitchFamily="34" charset="0"/>
              </a:rPr>
              <a:t>is a state arising from </a:t>
            </a:r>
            <a:r>
              <a:rPr lang="en-US" sz="3200" u="sng" dirty="0">
                <a:latin typeface="Calibri" pitchFamily="34" charset="0"/>
              </a:rPr>
              <a:t>abnormality in absorption </a:t>
            </a:r>
            <a:r>
              <a:rPr lang="en-US" sz="3200" dirty="0">
                <a:latin typeface="Calibri" pitchFamily="34" charset="0"/>
              </a:rPr>
              <a:t>of food nutrients across the gastrointestinal tract(GIT).</a:t>
            </a:r>
          </a:p>
          <a:p>
            <a:pPr algn="l" rtl="0" eaLnBrk="0" hangingPunct="0"/>
            <a:endParaRPr lang="en-US" sz="3200" dirty="0">
              <a:latin typeface="Calibri" pitchFamily="34" charset="0"/>
            </a:endParaRPr>
          </a:p>
          <a:p>
            <a:pPr algn="l" rtl="0" eaLnBrk="0" hangingPunct="0"/>
            <a:r>
              <a:rPr lang="en-US" sz="3200" dirty="0">
                <a:latin typeface="Calibri" pitchFamily="34" charset="0"/>
              </a:rPr>
              <a:t>-Impairment can be of </a:t>
            </a:r>
            <a:r>
              <a:rPr lang="en-US" sz="3200" u="sng" dirty="0">
                <a:latin typeface="Calibri" pitchFamily="34" charset="0"/>
              </a:rPr>
              <a:t>single or multiple nutrients</a:t>
            </a:r>
            <a:r>
              <a:rPr lang="en-US" sz="3200" dirty="0">
                <a:latin typeface="Calibri" pitchFamily="34" charset="0"/>
              </a:rPr>
              <a:t> depending on the abnormality. </a:t>
            </a:r>
          </a:p>
          <a:p>
            <a:pPr algn="l" rtl="0" eaLnBrk="0" hangingPunct="0"/>
            <a:endParaRPr lang="en-US" sz="3200" dirty="0">
              <a:latin typeface="Calibri" pitchFamily="34" charset="0"/>
            </a:endParaRPr>
          </a:p>
          <a:p>
            <a:pPr algn="l" rtl="0" eaLnBrk="0" hangingPunct="0"/>
            <a:r>
              <a:rPr lang="en-US" sz="3200" dirty="0">
                <a:latin typeface="Calibri" pitchFamily="34" charset="0"/>
              </a:rPr>
              <a:t>-This may lead to </a:t>
            </a:r>
            <a:r>
              <a:rPr lang="en-US" sz="3200" u="sng" dirty="0">
                <a:latin typeface="Calibri" pitchFamily="34" charset="0"/>
              </a:rPr>
              <a:t>malnutrition </a:t>
            </a:r>
            <a:r>
              <a:rPr lang="en-US" sz="3200" dirty="0">
                <a:latin typeface="Calibri" pitchFamily="34" charset="0"/>
              </a:rPr>
              <a:t>and a variety of </a:t>
            </a:r>
            <a:r>
              <a:rPr lang="en-US" sz="3200" dirty="0" err="1">
                <a:latin typeface="Calibri" pitchFamily="34" charset="0"/>
              </a:rPr>
              <a:t>anaemias</a:t>
            </a:r>
            <a:r>
              <a:rPr lang="en-US" sz="3200" dirty="0">
                <a:latin typeface="Calibri" pitchFamily="34" charset="0"/>
              </a:rPr>
              <a:t>.</a:t>
            </a:r>
          </a:p>
          <a:p>
            <a:pPr algn="l">
              <a:spcBef>
                <a:spcPct val="50000"/>
              </a:spcBef>
            </a:pPr>
            <a:endParaRPr lang="en-US" sz="3200" dirty="0">
              <a:solidFill>
                <a:schemeClr val="bg2"/>
              </a:solidFill>
              <a:latin typeface="Calibri" pitchFamily="34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fld id="{D2FDFFA3-8BAF-4B1F-A11F-E0BC3CC5379A}" type="slidenum">
              <a:rPr lang="ar-SA" smtClean="0"/>
              <a:pPr>
                <a:defRPr/>
              </a:pPr>
              <a:t>3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0825"/>
            <a:ext cx="8229600" cy="874713"/>
          </a:xfrm>
        </p:spPr>
        <p:txBody>
          <a:bodyPr/>
          <a:lstStyle/>
          <a:p>
            <a:pPr algn="l" rtl="0">
              <a:defRPr/>
            </a:pPr>
            <a:r>
              <a:rPr lang="en-US" b="1" i="1" u="sng" dirty="0" smtClean="0">
                <a:solidFill>
                  <a:srgbClr val="C00000"/>
                </a:solidFill>
                <a:effectLst/>
                <a:latin typeface="Calibri" pitchFamily="34" charset="0"/>
                <a:cs typeface="Calibri" pitchFamily="34" charset="0"/>
              </a:rPr>
              <a:t>* Pathophysiology:</a:t>
            </a:r>
            <a:endParaRPr lang="ar-SA" i="1" u="sng" dirty="0">
              <a:solidFill>
                <a:srgbClr val="C00000"/>
              </a:solidFill>
              <a:latin typeface="Calibri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2875"/>
            <a:ext cx="8507413" cy="5184775"/>
          </a:xfrm>
        </p:spPr>
        <p:txBody>
          <a:bodyPr/>
          <a:lstStyle/>
          <a:p>
            <a:pPr algn="l" rtl="0">
              <a:defRPr/>
            </a:pPr>
            <a:r>
              <a:rPr lang="en-US" sz="2400" dirty="0" smtClean="0">
                <a:effectLst/>
                <a:latin typeface="Calibri" pitchFamily="34" charset="0"/>
                <a:cs typeface="Calibri" pitchFamily="34" charset="0"/>
              </a:rPr>
              <a:t>The main purpose of the gastrointestinal tract is to digest and absorb nutrients (fat, carbohydrate, protein, and fiber), micronutrients (vitamins and trace minerals), water, and electrolytes.</a:t>
            </a:r>
          </a:p>
          <a:p>
            <a:pPr algn="l" rtl="0">
              <a:defRPr/>
            </a:pPr>
            <a:r>
              <a:rPr lang="en-US" sz="2400" dirty="0" smtClean="0">
                <a:effectLst/>
                <a:latin typeface="Calibri" pitchFamily="34" charset="0"/>
                <a:cs typeface="Calibri" pitchFamily="34" charset="0"/>
              </a:rPr>
              <a:t> Digestion involves both </a:t>
            </a:r>
            <a:r>
              <a:rPr lang="en-US" sz="2400" u="sng" dirty="0" smtClean="0">
                <a:effectLst/>
                <a:latin typeface="Calibri" pitchFamily="34" charset="0"/>
                <a:cs typeface="Calibri" pitchFamily="34" charset="0"/>
              </a:rPr>
              <a:t>mechanical</a:t>
            </a:r>
            <a:r>
              <a:rPr lang="en-US" sz="2400" dirty="0" smtClean="0">
                <a:effectLst/>
                <a:latin typeface="Calibri" pitchFamily="34" charset="0"/>
                <a:cs typeface="Calibri" pitchFamily="34" charset="0"/>
              </a:rPr>
              <a:t> and </a:t>
            </a:r>
            <a:r>
              <a:rPr lang="en-US" sz="2400" u="sng" dirty="0" smtClean="0">
                <a:effectLst/>
                <a:latin typeface="Calibri" pitchFamily="34" charset="0"/>
                <a:cs typeface="Calibri" pitchFamily="34" charset="0"/>
              </a:rPr>
              <a:t>enzymatic</a:t>
            </a:r>
            <a:r>
              <a:rPr lang="en-US" sz="2400" dirty="0" smtClean="0">
                <a:effectLst/>
                <a:latin typeface="Calibri" pitchFamily="34" charset="0"/>
                <a:cs typeface="Calibri" pitchFamily="34" charset="0"/>
              </a:rPr>
              <a:t> breakdown of food:</a:t>
            </a:r>
          </a:p>
          <a:p>
            <a:pPr marL="800100" lvl="2" indent="0" algn="l" rtl="0">
              <a:buFont typeface="Wingdings" pitchFamily="2" charset="2"/>
              <a:buNone/>
              <a:defRPr/>
            </a:pPr>
            <a:r>
              <a:rPr lang="en-US" sz="1600" dirty="0" smtClean="0">
                <a:effectLst/>
                <a:latin typeface="Calibri" pitchFamily="34" charset="0"/>
                <a:cs typeface="Calibri" pitchFamily="34" charset="0"/>
              </a:rPr>
              <a:t>  </a:t>
            </a:r>
            <a:r>
              <a:rPr lang="en-US" dirty="0" smtClean="0">
                <a:effectLst/>
                <a:latin typeface="Calibri" pitchFamily="34" charset="0"/>
                <a:cs typeface="Calibri" pitchFamily="34" charset="0"/>
              </a:rPr>
              <a:t>- </a:t>
            </a:r>
            <a:r>
              <a:rPr lang="en-US" b="1" dirty="0" smtClean="0">
                <a:effectLst/>
                <a:latin typeface="Calibri" pitchFamily="34" charset="0"/>
                <a:cs typeface="Calibri" pitchFamily="34" charset="0"/>
              </a:rPr>
              <a:t>Mechanical processes</a:t>
            </a:r>
            <a:r>
              <a:rPr lang="en-US" dirty="0" smtClean="0">
                <a:effectLst/>
                <a:latin typeface="Calibri" pitchFamily="34" charset="0"/>
                <a:cs typeface="Calibri" pitchFamily="34" charset="0"/>
              </a:rPr>
              <a:t> include chewing, and the to-and-fro mixing in the small intestine.</a:t>
            </a:r>
          </a:p>
          <a:p>
            <a:pPr marL="800100" lvl="2" indent="0" algn="l" rtl="0">
              <a:buFont typeface="Wingdings" pitchFamily="2" charset="2"/>
              <a:buNone/>
              <a:defRPr/>
            </a:pPr>
            <a:r>
              <a:rPr lang="en-US" dirty="0" smtClean="0">
                <a:effectLst/>
                <a:latin typeface="Calibri" pitchFamily="34" charset="0"/>
                <a:cs typeface="Calibri" pitchFamily="34" charset="0"/>
              </a:rPr>
              <a:t>  - </a:t>
            </a:r>
            <a:r>
              <a:rPr lang="en-US" b="1" dirty="0" smtClean="0">
                <a:effectLst/>
                <a:latin typeface="Calibri" pitchFamily="34" charset="0"/>
                <a:cs typeface="Calibri" pitchFamily="34" charset="0"/>
              </a:rPr>
              <a:t>Enzymatic hydrolysis</a:t>
            </a:r>
            <a:r>
              <a:rPr lang="en-US" dirty="0" smtClean="0">
                <a:effectLst/>
                <a:latin typeface="Calibri" pitchFamily="34" charset="0"/>
                <a:cs typeface="Calibri" pitchFamily="34" charset="0"/>
              </a:rPr>
              <a:t> is initiated by intraluminal processes requiring gastric, pancreatic, and biliary secretions. </a:t>
            </a:r>
          </a:p>
          <a:p>
            <a:pPr marL="800100" lvl="2" indent="0" algn="l" rtl="0">
              <a:buFont typeface="Wingdings" pitchFamily="2" charset="2"/>
              <a:buNone/>
              <a:defRPr/>
            </a:pPr>
            <a:r>
              <a:rPr lang="en-US" dirty="0" smtClean="0">
                <a:effectLst/>
                <a:latin typeface="Calibri" pitchFamily="34" charset="0"/>
                <a:cs typeface="Calibri" pitchFamily="34" charset="0"/>
              </a:rPr>
              <a:t>The final products of digestion are absorbed through the intestinal epithelial cells.</a:t>
            </a:r>
          </a:p>
          <a:p>
            <a:pPr algn="l" rtl="0">
              <a:defRPr/>
            </a:pPr>
            <a:endParaRPr lang="ar-SA" sz="1800" dirty="0">
              <a:latin typeface="Calibri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fld id="{45529A1D-3104-49C9-97F2-F6500B8510A9}" type="slidenum">
              <a:rPr lang="ar-SA" smtClean="0"/>
              <a:pPr>
                <a:defRPr/>
              </a:pPr>
              <a:t>4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04813"/>
            <a:ext cx="8507413" cy="6343650"/>
          </a:xfrm>
        </p:spPr>
        <p:txBody>
          <a:bodyPr/>
          <a:lstStyle/>
          <a:p>
            <a:pPr eaLnBrk="0" fontAlgn="base" hangingPunct="0">
              <a:spcAft>
                <a:spcPct val="0"/>
              </a:spcAft>
              <a:buClr>
                <a:schemeClr val="hlink"/>
              </a:buClr>
              <a:buSzPct val="65000"/>
              <a:buFont typeface="Wingdings" pitchFamily="2" charset="2"/>
              <a:buChar char="n"/>
              <a:defRPr/>
            </a:pPr>
            <a:r>
              <a:rPr lang="en-US" sz="2400" dirty="0" smtClean="0"/>
              <a:t>Malabsorption constitutes the pathological interference with the normal physiological sequence of digestion (intraluminal process), absorption (mucosal process) and transport (</a:t>
            </a:r>
            <a:r>
              <a:rPr lang="en-US" sz="2400" dirty="0" err="1" smtClean="0"/>
              <a:t>postmucosal</a:t>
            </a:r>
            <a:r>
              <a:rPr lang="en-US" sz="2400" dirty="0" smtClean="0"/>
              <a:t> events) of nutrients.</a:t>
            </a:r>
          </a:p>
          <a:p>
            <a:pPr eaLnBrk="0" fontAlgn="base" hangingPunct="0">
              <a:spcAft>
                <a:spcPct val="0"/>
              </a:spcAft>
              <a:buClr>
                <a:schemeClr val="hlink"/>
              </a:buClr>
              <a:buSzPct val="65000"/>
              <a:buFont typeface="Wingdings" pitchFamily="2" charset="2"/>
              <a:buChar char="n"/>
              <a:defRPr/>
            </a:pPr>
            <a:endParaRPr lang="en-US" sz="2400" dirty="0" smtClean="0"/>
          </a:p>
          <a:p>
            <a:pPr eaLnBrk="0" fontAlgn="base" hangingPunct="0">
              <a:spcAft>
                <a:spcPct val="0"/>
              </a:spcAft>
              <a:buClr>
                <a:schemeClr val="hlink"/>
              </a:buClr>
              <a:buSzPct val="65000"/>
              <a:buFont typeface="Wingdings" pitchFamily="2" charset="2"/>
              <a:buChar char="n"/>
              <a:defRPr/>
            </a:pPr>
            <a:r>
              <a:rPr lang="en-US" sz="2400" dirty="0" smtClean="0"/>
              <a:t>Intestinal malabsorption can be due to</a:t>
            </a:r>
            <a:r>
              <a:rPr lang="en-US" sz="2400" dirty="0" smtClean="0">
                <a:effectLst/>
              </a:rPr>
              <a:t>:</a:t>
            </a:r>
          </a:p>
          <a:p>
            <a:pPr marL="400050" lvl="1" indent="0" algn="l" rtl="0">
              <a:buFont typeface="Wingdings" pitchFamily="2" charset="2"/>
              <a:buNone/>
              <a:defRPr/>
            </a:pPr>
            <a:r>
              <a:rPr lang="en-US" sz="2400" dirty="0" smtClean="0">
                <a:solidFill>
                  <a:srgbClr val="FF0000"/>
                </a:solidFill>
                <a:effectLst/>
              </a:rPr>
              <a:t>1. digestive </a:t>
            </a:r>
            <a:r>
              <a:rPr lang="en-US" sz="2400" dirty="0">
                <a:solidFill>
                  <a:srgbClr val="FF0000"/>
                </a:solidFill>
                <a:effectLst/>
              </a:rPr>
              <a:t>failure</a:t>
            </a:r>
            <a:r>
              <a:rPr lang="en-US" sz="2400" dirty="0" smtClean="0">
                <a:solidFill>
                  <a:srgbClr val="FF0000"/>
                </a:solidFill>
                <a:effectLst/>
              </a:rPr>
              <a:t> caused by enzyme </a:t>
            </a:r>
            <a:r>
              <a:rPr lang="en-US" sz="2400" dirty="0">
                <a:solidFill>
                  <a:srgbClr val="FF0000"/>
                </a:solidFill>
                <a:effectLst/>
              </a:rPr>
              <a:t>deficiencies</a:t>
            </a:r>
          </a:p>
          <a:p>
            <a:pPr marL="400050" lvl="1" indent="0" algn="l" rtl="0">
              <a:buFont typeface="Wingdings" pitchFamily="2" charset="2"/>
              <a:buNone/>
              <a:defRPr/>
            </a:pPr>
            <a:r>
              <a:rPr lang="en-US" sz="2400" dirty="0">
                <a:solidFill>
                  <a:srgbClr val="FF0000"/>
                </a:solidFill>
                <a:effectLst/>
              </a:rPr>
              <a:t>2</a:t>
            </a:r>
            <a:r>
              <a:rPr lang="en-US" sz="2400" dirty="0" smtClean="0">
                <a:solidFill>
                  <a:srgbClr val="FF0000"/>
                </a:solidFill>
                <a:effectLst/>
              </a:rPr>
              <a:t>. structural defects</a:t>
            </a:r>
          </a:p>
          <a:p>
            <a:pPr marL="400050" lvl="1" indent="0" algn="l" rtl="0">
              <a:buFont typeface="Wingdings" pitchFamily="2" charset="2"/>
              <a:buNone/>
              <a:defRPr/>
            </a:pPr>
            <a:r>
              <a:rPr lang="en-US" sz="2400" dirty="0">
                <a:solidFill>
                  <a:srgbClr val="FF0000"/>
                </a:solidFill>
                <a:effectLst/>
              </a:rPr>
              <a:t>3</a:t>
            </a:r>
            <a:r>
              <a:rPr lang="en-US" sz="2400" dirty="0" smtClean="0">
                <a:solidFill>
                  <a:srgbClr val="FF0000"/>
                </a:solidFill>
                <a:effectLst/>
              </a:rPr>
              <a:t>. mucosal </a:t>
            </a:r>
            <a:r>
              <a:rPr lang="en-US" sz="2400" dirty="0">
                <a:solidFill>
                  <a:srgbClr val="FF0000"/>
                </a:solidFill>
                <a:effectLst/>
              </a:rPr>
              <a:t>abnormality </a:t>
            </a:r>
          </a:p>
          <a:p>
            <a:pPr marL="400050" lvl="1" indent="0" algn="l" rtl="0">
              <a:buFont typeface="Wingdings" pitchFamily="2" charset="2"/>
              <a:buNone/>
              <a:defRPr/>
            </a:pPr>
            <a:r>
              <a:rPr lang="en-US" sz="2400" dirty="0">
                <a:solidFill>
                  <a:srgbClr val="FF0000"/>
                </a:solidFill>
                <a:effectLst/>
              </a:rPr>
              <a:t>4</a:t>
            </a:r>
            <a:r>
              <a:rPr lang="en-US" sz="2400" dirty="0" smtClean="0">
                <a:solidFill>
                  <a:srgbClr val="FF0000"/>
                </a:solidFill>
                <a:effectLst/>
              </a:rPr>
              <a:t>. infective </a:t>
            </a:r>
            <a:r>
              <a:rPr lang="en-US" sz="2400" dirty="0">
                <a:solidFill>
                  <a:srgbClr val="FF0000"/>
                </a:solidFill>
                <a:effectLst/>
              </a:rPr>
              <a:t>agents </a:t>
            </a:r>
          </a:p>
          <a:p>
            <a:pPr marL="400050" lvl="1" indent="0" algn="l" rtl="0">
              <a:buFont typeface="Wingdings" pitchFamily="2" charset="2"/>
              <a:buNone/>
              <a:defRPr/>
            </a:pPr>
            <a:r>
              <a:rPr lang="en-US" sz="2400" dirty="0">
                <a:solidFill>
                  <a:srgbClr val="FF0000"/>
                </a:solidFill>
                <a:effectLst/>
              </a:rPr>
              <a:t>5</a:t>
            </a:r>
            <a:r>
              <a:rPr lang="en-US" sz="2400" dirty="0" smtClean="0">
                <a:solidFill>
                  <a:srgbClr val="FF0000"/>
                </a:solidFill>
                <a:effectLst/>
              </a:rPr>
              <a:t>. systemic </a:t>
            </a:r>
            <a:r>
              <a:rPr lang="en-US" sz="2400" dirty="0">
                <a:solidFill>
                  <a:srgbClr val="FF0000"/>
                </a:solidFill>
                <a:effectLst/>
              </a:rPr>
              <a:t>diseases affecting GI tract</a:t>
            </a:r>
            <a:endParaRPr lang="en-US" sz="2400" dirty="0" smtClean="0">
              <a:solidFill>
                <a:srgbClr val="FF0000"/>
              </a:solidFill>
              <a:effectLst/>
            </a:endParaRPr>
          </a:p>
          <a:p>
            <a:pPr algn="l" rtl="0">
              <a:defRPr/>
            </a:pPr>
            <a:endParaRPr lang="ar-SA" sz="2400" b="1" dirty="0">
              <a:solidFill>
                <a:schemeClr val="bg2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fld id="{F7D97F81-BAF6-4CC2-9168-3D72FDD1AAA7}" type="slidenum">
              <a:rPr lang="ar-SA" smtClean="0"/>
              <a:pPr>
                <a:defRPr/>
              </a:pPr>
              <a:t>5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81000"/>
            <a:ext cx="8229600" cy="6019800"/>
          </a:xfrm>
        </p:spPr>
        <p:txBody>
          <a:bodyPr>
            <a:normAutofit fontScale="85000" lnSpcReduction="20000"/>
          </a:bodyPr>
          <a:lstStyle/>
          <a:p>
            <a:pPr>
              <a:defRPr/>
            </a:pPr>
            <a:r>
              <a:rPr lang="en-US" sz="3600" b="1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1. Due to digestive failure</a:t>
            </a:r>
            <a:r>
              <a:rPr lang="en-US" sz="3600" dirty="0" smtClean="0">
                <a:solidFill>
                  <a:schemeClr val="bg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:</a:t>
            </a:r>
          </a:p>
          <a:p>
            <a:pPr marL="285750" indent="-285750">
              <a:defRPr/>
            </a:pPr>
            <a:r>
              <a:rPr lang="en-US" sz="2400" b="1" u="sng" dirty="0" smtClean="0">
                <a:latin typeface="Calibri" pitchFamily="34" charset="0"/>
                <a:cs typeface="Calibri" pitchFamily="34" charset="0"/>
              </a:rPr>
              <a:t>Pancreatic insufficiencies: </a:t>
            </a:r>
          </a:p>
          <a:p>
            <a:pPr lvl="1">
              <a:buFont typeface="Arial"/>
              <a:buChar char="•"/>
              <a:defRPr/>
            </a:pPr>
            <a:r>
              <a:rPr lang="en-US" sz="2400" dirty="0" smtClean="0">
                <a:latin typeface="Calibri" pitchFamily="34" charset="0"/>
                <a:cs typeface="Calibri" pitchFamily="34" charset="0"/>
              </a:rPr>
              <a:t>cystic fibrosis</a:t>
            </a:r>
          </a:p>
          <a:p>
            <a:pPr lvl="1">
              <a:buFont typeface="Arial"/>
              <a:buChar char="•"/>
              <a:defRPr/>
            </a:pPr>
            <a:r>
              <a:rPr lang="en-US" sz="2400" dirty="0" smtClean="0">
                <a:latin typeface="Calibri" pitchFamily="34" charset="0"/>
                <a:cs typeface="Calibri" pitchFamily="34" charset="0"/>
              </a:rPr>
              <a:t>chronic pancreatitis</a:t>
            </a:r>
          </a:p>
          <a:p>
            <a:pPr lvl="1">
              <a:buFont typeface="Arial"/>
              <a:buChar char="•"/>
              <a:defRPr/>
            </a:pPr>
            <a:r>
              <a:rPr lang="en-US" sz="2400" dirty="0" smtClean="0">
                <a:latin typeface="Calibri" pitchFamily="34" charset="0"/>
                <a:cs typeface="Calibri" pitchFamily="34" charset="0"/>
              </a:rPr>
              <a:t>carcinoma of pancreas</a:t>
            </a:r>
          </a:p>
          <a:p>
            <a:pPr>
              <a:buFont typeface="Arial"/>
              <a:buChar char="•"/>
              <a:defRPr/>
            </a:pPr>
            <a:r>
              <a:rPr lang="en-US" sz="2400" b="1" u="sng" dirty="0" smtClean="0">
                <a:latin typeface="Calibri" pitchFamily="34" charset="0"/>
                <a:cs typeface="Calibri" pitchFamily="34" charset="0"/>
              </a:rPr>
              <a:t> Bile salt insufficiency: </a:t>
            </a:r>
          </a:p>
          <a:p>
            <a:pPr lvl="1">
              <a:buFont typeface="Arial"/>
              <a:buChar char="•"/>
              <a:defRPr/>
            </a:pPr>
            <a:r>
              <a:rPr lang="en-US" sz="2400" dirty="0" smtClean="0">
                <a:latin typeface="Calibri" pitchFamily="34" charset="0"/>
                <a:cs typeface="Calibri" pitchFamily="34" charset="0"/>
              </a:rPr>
              <a:t>obstructive jaundice</a:t>
            </a:r>
          </a:p>
          <a:p>
            <a:pPr lvl="1">
              <a:buFont typeface="Arial"/>
              <a:buChar char="•"/>
              <a:defRPr/>
            </a:pPr>
            <a:r>
              <a:rPr lang="en-US" sz="2400" dirty="0" smtClean="0">
                <a:latin typeface="Calibri" pitchFamily="34" charset="0"/>
                <a:cs typeface="Calibri" pitchFamily="34" charset="0"/>
              </a:rPr>
              <a:t>bacterial overgrowth</a:t>
            </a:r>
          </a:p>
          <a:p>
            <a:pPr marL="0" indent="0">
              <a:buNone/>
              <a:defRPr/>
            </a:pPr>
            <a:r>
              <a:rPr lang="en-US" sz="3600" b="1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2. Due to structural defects</a:t>
            </a:r>
            <a:r>
              <a:rPr lang="en-US" sz="4000" baseline="30000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:</a:t>
            </a:r>
            <a:endParaRPr lang="en-US" sz="4000" dirty="0" smtClean="0">
              <a:solidFill>
                <a:srgbClr val="FF0000"/>
              </a:solidFill>
              <a:latin typeface="Calibri" pitchFamily="34" charset="0"/>
              <a:cs typeface="Calibri" pitchFamily="34" charset="0"/>
            </a:endParaRPr>
          </a:p>
          <a:p>
            <a:pPr>
              <a:defRPr/>
            </a:pPr>
            <a:r>
              <a:rPr lang="en-US" sz="2600" dirty="0" smtClean="0">
                <a:latin typeface="Calibri" pitchFamily="34" charset="0"/>
                <a:cs typeface="Calibri" pitchFamily="34" charset="0"/>
              </a:rPr>
              <a:t>Inflammatory bowel diseases commonly: </a:t>
            </a:r>
            <a:r>
              <a:rPr lang="en-US" sz="2600" dirty="0" err="1" smtClean="0">
                <a:latin typeface="Calibri" pitchFamily="34" charset="0"/>
                <a:cs typeface="Calibri" pitchFamily="34" charset="0"/>
              </a:rPr>
              <a:t>Crohn's</a:t>
            </a:r>
            <a:r>
              <a:rPr lang="en-US" sz="2600" dirty="0" smtClean="0">
                <a:latin typeface="Calibri" pitchFamily="34" charset="0"/>
                <a:cs typeface="Calibri" pitchFamily="34" charset="0"/>
              </a:rPr>
              <a:t> Disease</a:t>
            </a:r>
          </a:p>
          <a:p>
            <a:pPr>
              <a:defRPr/>
            </a:pPr>
            <a:r>
              <a:rPr lang="en-US" sz="26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en-US" sz="2600" dirty="0" err="1" smtClean="0">
                <a:latin typeface="Calibri" pitchFamily="34" charset="0"/>
                <a:cs typeface="Calibri" pitchFamily="34" charset="0"/>
              </a:rPr>
              <a:t>Gastrectomy</a:t>
            </a:r>
            <a:r>
              <a:rPr lang="en-US" sz="2600" dirty="0" smtClean="0">
                <a:latin typeface="Calibri" pitchFamily="34" charset="0"/>
                <a:cs typeface="Calibri" pitchFamily="34" charset="0"/>
              </a:rPr>
              <a:t> and  gastro-</a:t>
            </a:r>
            <a:r>
              <a:rPr lang="en-US" sz="2600" dirty="0" err="1" smtClean="0">
                <a:latin typeface="Calibri" pitchFamily="34" charset="0"/>
                <a:cs typeface="Calibri" pitchFamily="34" charset="0"/>
              </a:rPr>
              <a:t>jejunostomy</a:t>
            </a:r>
            <a:endParaRPr lang="en-US" sz="2600" dirty="0" smtClean="0">
              <a:latin typeface="Calibri" pitchFamily="34" charset="0"/>
              <a:cs typeface="Calibri" pitchFamily="34" charset="0"/>
            </a:endParaRPr>
          </a:p>
          <a:p>
            <a:pPr>
              <a:defRPr/>
            </a:pPr>
            <a:r>
              <a:rPr lang="en-US" sz="2600" dirty="0" smtClean="0">
                <a:latin typeface="Calibri" pitchFamily="34" charset="0"/>
                <a:cs typeface="Calibri" pitchFamily="34" charset="0"/>
              </a:rPr>
              <a:t> Fistulae, </a:t>
            </a:r>
            <a:r>
              <a:rPr lang="en-US" sz="2600" dirty="0" err="1" smtClean="0">
                <a:latin typeface="Calibri" pitchFamily="34" charset="0"/>
                <a:cs typeface="Calibri" pitchFamily="34" charset="0"/>
              </a:rPr>
              <a:t>diverticulae</a:t>
            </a:r>
            <a:r>
              <a:rPr lang="en-US" sz="2600" dirty="0" smtClean="0">
                <a:latin typeface="Calibri" pitchFamily="34" charset="0"/>
                <a:cs typeface="Calibri" pitchFamily="34" charset="0"/>
              </a:rPr>
              <a:t> and strictures.</a:t>
            </a:r>
          </a:p>
          <a:p>
            <a:pPr>
              <a:defRPr/>
            </a:pPr>
            <a:r>
              <a:rPr lang="en-US" sz="2600" dirty="0" smtClean="0">
                <a:latin typeface="Calibri" pitchFamily="34" charset="0"/>
                <a:cs typeface="Calibri" pitchFamily="34" charset="0"/>
              </a:rPr>
              <a:t> Infiltrative conditions such as </a:t>
            </a:r>
            <a:r>
              <a:rPr lang="en-US" sz="2600" dirty="0" err="1" smtClean="0">
                <a:latin typeface="Calibri" pitchFamily="34" charset="0"/>
                <a:cs typeface="Calibri" pitchFamily="34" charset="0"/>
              </a:rPr>
              <a:t>amyloidosis</a:t>
            </a:r>
            <a:r>
              <a:rPr lang="en-US" sz="2600" dirty="0" smtClean="0">
                <a:latin typeface="Calibri" pitchFamily="34" charset="0"/>
                <a:cs typeface="Calibri" pitchFamily="34" charset="0"/>
              </a:rPr>
              <a:t>, lymphoma. </a:t>
            </a:r>
          </a:p>
          <a:p>
            <a:pPr>
              <a:defRPr/>
            </a:pPr>
            <a:r>
              <a:rPr lang="en-US" sz="26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en-US" sz="2600" dirty="0" err="1" smtClean="0">
                <a:latin typeface="Calibri" pitchFamily="34" charset="0"/>
                <a:cs typeface="Calibri" pitchFamily="34" charset="0"/>
              </a:rPr>
              <a:t>Eosinophilic</a:t>
            </a:r>
            <a:r>
              <a:rPr lang="en-US" sz="26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en-US" sz="2600" dirty="0" err="1" smtClean="0">
                <a:latin typeface="Calibri" pitchFamily="34" charset="0"/>
                <a:cs typeface="Calibri" pitchFamily="34" charset="0"/>
              </a:rPr>
              <a:t>gastroenteropathy</a:t>
            </a:r>
            <a:r>
              <a:rPr lang="en-US" sz="2600" dirty="0" smtClean="0">
                <a:latin typeface="Calibri" pitchFamily="34" charset="0"/>
                <a:cs typeface="Calibri" pitchFamily="34" charset="0"/>
              </a:rPr>
              <a:t>.</a:t>
            </a:r>
          </a:p>
          <a:p>
            <a:pPr>
              <a:defRPr/>
            </a:pPr>
            <a:r>
              <a:rPr lang="en-US" sz="2600" dirty="0" smtClean="0">
                <a:latin typeface="Calibri" pitchFamily="34" charset="0"/>
                <a:cs typeface="Calibri" pitchFamily="34" charset="0"/>
              </a:rPr>
              <a:t> Radiation enteritis.</a:t>
            </a:r>
          </a:p>
          <a:p>
            <a:pPr>
              <a:defRPr/>
            </a:pPr>
            <a:r>
              <a:rPr lang="en-US" sz="2600" dirty="0" smtClean="0">
                <a:latin typeface="Calibri" pitchFamily="34" charset="0"/>
                <a:cs typeface="Calibri" pitchFamily="34" charset="0"/>
              </a:rPr>
              <a:t> Systemic sclerosis and collagen vascular diseases.</a:t>
            </a:r>
          </a:p>
          <a:p>
            <a:pPr>
              <a:defRPr/>
            </a:pPr>
            <a:r>
              <a:rPr lang="en-US" sz="2600" dirty="0" smtClean="0">
                <a:latin typeface="Calibri" pitchFamily="34" charset="0"/>
                <a:cs typeface="Calibri" pitchFamily="34" charset="0"/>
              </a:rPr>
              <a:t> Short bowel syndrome.</a:t>
            </a:r>
            <a:endParaRPr lang="ar-SA" sz="2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81000"/>
            <a:ext cx="8229600" cy="5791200"/>
          </a:xfrm>
        </p:spPr>
        <p:txBody>
          <a:bodyPr>
            <a:normAutofit fontScale="92500" lnSpcReduction="10000"/>
          </a:bodyPr>
          <a:lstStyle/>
          <a:p>
            <a:pPr>
              <a:buNone/>
              <a:defRPr/>
            </a:pPr>
            <a:r>
              <a:rPr lang="en-US" sz="3600" b="1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3. Due to mucosal abnormality:</a:t>
            </a:r>
          </a:p>
          <a:p>
            <a:pPr>
              <a:defRPr/>
            </a:pPr>
            <a:r>
              <a:rPr lang="en-US" dirty="0" smtClean="0">
                <a:latin typeface="Calibri" pitchFamily="34" charset="0"/>
                <a:cs typeface="Calibri" pitchFamily="34" charset="0"/>
              </a:rPr>
              <a:t>-</a:t>
            </a:r>
            <a:r>
              <a:rPr lang="en-US" dirty="0" err="1" smtClean="0">
                <a:latin typeface="Calibri" pitchFamily="34" charset="0"/>
                <a:cs typeface="Calibri" pitchFamily="34" charset="0"/>
              </a:rPr>
              <a:t>Coeliac</a:t>
            </a:r>
            <a:r>
              <a:rPr lang="en-US" dirty="0" smtClean="0">
                <a:latin typeface="Calibri" pitchFamily="34" charset="0"/>
                <a:cs typeface="Calibri" pitchFamily="34" charset="0"/>
              </a:rPr>
              <a:t> disease.</a:t>
            </a:r>
            <a:endParaRPr lang="en-US" sz="3600" dirty="0" smtClean="0">
              <a:solidFill>
                <a:schemeClr val="bg2"/>
              </a:solidFill>
              <a:latin typeface="Calibri" pitchFamily="34" charset="0"/>
              <a:cs typeface="Calibri" pitchFamily="34" charset="0"/>
            </a:endParaRPr>
          </a:p>
          <a:p>
            <a:pPr>
              <a:buNone/>
              <a:defRPr/>
            </a:pPr>
            <a:r>
              <a:rPr lang="en-US" sz="3600" b="1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4. Due to enzyme deficiencies:</a:t>
            </a:r>
          </a:p>
          <a:p>
            <a:pPr>
              <a:buNone/>
              <a:defRPr/>
            </a:pPr>
            <a:r>
              <a:rPr lang="en-US" sz="3600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US" dirty="0" smtClean="0">
                <a:solidFill>
                  <a:schemeClr val="tx2">
                    <a:lumMod val="10000"/>
                  </a:schemeClr>
                </a:solidFill>
                <a:latin typeface="Calibri" pitchFamily="34" charset="0"/>
                <a:cs typeface="Calibri" pitchFamily="34" charset="0"/>
              </a:rPr>
              <a:t>-</a:t>
            </a:r>
            <a:r>
              <a:rPr lang="en-US" sz="2800" dirty="0" smtClean="0">
                <a:latin typeface="Calibri" pitchFamily="34" charset="0"/>
                <a:cs typeface="Calibri" pitchFamily="34" charset="0"/>
              </a:rPr>
              <a:t>Lactase deficiency inducing lactose intolerance. </a:t>
            </a:r>
          </a:p>
          <a:p>
            <a:pPr>
              <a:buNone/>
              <a:defRPr/>
            </a:pPr>
            <a:r>
              <a:rPr lang="en-US" sz="2800" dirty="0" smtClean="0">
                <a:latin typeface="Calibri" pitchFamily="34" charset="0"/>
                <a:cs typeface="Calibri" pitchFamily="34" charset="0"/>
              </a:rPr>
              <a:t>- </a:t>
            </a:r>
            <a:r>
              <a:rPr lang="en-US" sz="2800" dirty="0" err="1" smtClean="0">
                <a:latin typeface="Calibri" pitchFamily="34" charset="0"/>
                <a:cs typeface="Calibri" pitchFamily="34" charset="0"/>
              </a:rPr>
              <a:t>Disaccharidase</a:t>
            </a:r>
            <a:r>
              <a:rPr lang="en-US" sz="2800" dirty="0" smtClean="0">
                <a:latin typeface="Calibri" pitchFamily="34" charset="0"/>
                <a:cs typeface="Calibri" pitchFamily="34" charset="0"/>
              </a:rPr>
              <a:t> deficiency.</a:t>
            </a:r>
          </a:p>
          <a:p>
            <a:pPr>
              <a:buNone/>
              <a:defRPr/>
            </a:pPr>
            <a:r>
              <a:rPr lang="en-US" sz="2800" dirty="0" smtClean="0">
                <a:latin typeface="Calibri" pitchFamily="34" charset="0"/>
                <a:cs typeface="Calibri" pitchFamily="34" charset="0"/>
              </a:rPr>
              <a:t>- </a:t>
            </a:r>
            <a:r>
              <a:rPr lang="en-US" sz="2800" dirty="0" err="1" smtClean="0">
                <a:latin typeface="Calibri" pitchFamily="34" charset="0"/>
                <a:cs typeface="Calibri" pitchFamily="34" charset="0"/>
              </a:rPr>
              <a:t>Enteropeptidase</a:t>
            </a:r>
            <a:r>
              <a:rPr lang="en-US" sz="28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en-US" sz="2800" dirty="0" err="1" smtClean="0">
                <a:latin typeface="Calibri" pitchFamily="34" charset="0"/>
                <a:cs typeface="Calibri" pitchFamily="34" charset="0"/>
              </a:rPr>
              <a:t>eficiency</a:t>
            </a:r>
            <a:endParaRPr lang="en-US" sz="2800" dirty="0" smtClean="0">
              <a:latin typeface="Calibri" pitchFamily="34" charset="0"/>
              <a:cs typeface="Calibri" pitchFamily="34" charset="0"/>
            </a:endParaRPr>
          </a:p>
          <a:p>
            <a:pPr>
              <a:buNone/>
              <a:defRPr/>
            </a:pPr>
            <a:r>
              <a:rPr lang="en-US" sz="3600" b="1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5. Due to infective agents</a:t>
            </a:r>
            <a:r>
              <a:rPr lang="en-US" sz="3600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:</a:t>
            </a:r>
            <a:endParaRPr lang="en-US" sz="3600" dirty="0" smtClean="0">
              <a:solidFill>
                <a:schemeClr val="bg2"/>
              </a:solidFill>
              <a:latin typeface="Calibri" pitchFamily="34" charset="0"/>
              <a:cs typeface="Calibri" pitchFamily="34" charset="0"/>
            </a:endParaRPr>
          </a:p>
          <a:p>
            <a:pPr>
              <a:defRPr/>
            </a:pPr>
            <a:r>
              <a:rPr lang="en-US" sz="2800" dirty="0" smtClean="0">
                <a:latin typeface="Calibri" pitchFamily="34" charset="0"/>
                <a:cs typeface="Calibri" pitchFamily="34" charset="0"/>
              </a:rPr>
              <a:t>-Whipple's disease</a:t>
            </a:r>
          </a:p>
          <a:p>
            <a:pPr>
              <a:defRPr/>
            </a:pPr>
            <a:r>
              <a:rPr lang="en-US" sz="2800" dirty="0" smtClean="0">
                <a:latin typeface="Calibri" pitchFamily="34" charset="0"/>
                <a:cs typeface="Calibri" pitchFamily="34" charset="0"/>
              </a:rPr>
              <a:t>-Intestinal tuberculosis</a:t>
            </a:r>
          </a:p>
          <a:p>
            <a:pPr>
              <a:defRPr/>
            </a:pPr>
            <a:r>
              <a:rPr lang="en-US" sz="2800" dirty="0" smtClean="0">
                <a:latin typeface="Calibri" pitchFamily="34" charset="0"/>
                <a:cs typeface="Calibri" pitchFamily="34" charset="0"/>
              </a:rPr>
              <a:t>-Tropical </a:t>
            </a:r>
            <a:r>
              <a:rPr lang="en-US" sz="2800" dirty="0" err="1" smtClean="0">
                <a:latin typeface="Calibri" pitchFamily="34" charset="0"/>
                <a:cs typeface="Calibri" pitchFamily="34" charset="0"/>
              </a:rPr>
              <a:t>sprue</a:t>
            </a:r>
            <a:endParaRPr lang="en-US" sz="2800" dirty="0" smtClean="0">
              <a:latin typeface="Calibri" pitchFamily="34" charset="0"/>
              <a:cs typeface="Calibri" pitchFamily="34" charset="0"/>
            </a:endParaRPr>
          </a:p>
          <a:p>
            <a:pPr>
              <a:defRPr/>
            </a:pPr>
            <a:r>
              <a:rPr lang="en-US" sz="2800" dirty="0" smtClean="0">
                <a:latin typeface="Calibri" pitchFamily="34" charset="0"/>
                <a:cs typeface="Calibri" pitchFamily="34" charset="0"/>
              </a:rPr>
              <a:t>-Parasites e.g. </a:t>
            </a:r>
            <a:r>
              <a:rPr lang="en-US" sz="2800" dirty="0" err="1" smtClean="0">
                <a:latin typeface="Calibri" pitchFamily="34" charset="0"/>
                <a:cs typeface="Calibri" pitchFamily="34" charset="0"/>
              </a:rPr>
              <a:t>Giardia</a:t>
            </a:r>
            <a:r>
              <a:rPr lang="en-US" sz="28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en-US" sz="2800" dirty="0" err="1" smtClean="0">
                <a:latin typeface="Calibri" pitchFamily="34" charset="0"/>
                <a:cs typeface="Calibri" pitchFamily="34" charset="0"/>
              </a:rPr>
              <a:t>lamblia</a:t>
            </a:r>
            <a:r>
              <a:rPr lang="en-US" i="1" dirty="0" smtClean="0">
                <a:latin typeface="Calibri" pitchFamily="34" charset="0"/>
                <a:cs typeface="Calibri" pitchFamily="34" charset="0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57200"/>
            <a:ext cx="8229600" cy="5668963"/>
          </a:xfrm>
        </p:spPr>
        <p:txBody>
          <a:bodyPr/>
          <a:lstStyle/>
          <a:p>
            <a:pPr>
              <a:defRPr/>
            </a:pPr>
            <a:r>
              <a:rPr lang="en-US" sz="3600" b="1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6. Due to other systemic diseases affecting GI tract:</a:t>
            </a:r>
            <a:endParaRPr lang="en-US" sz="3600" dirty="0" smtClean="0">
              <a:solidFill>
                <a:schemeClr val="bg1">
                  <a:lumMod val="50000"/>
                </a:schemeClr>
              </a:solidFill>
              <a:latin typeface="Calibri" pitchFamily="34" charset="0"/>
              <a:cs typeface="Calibri" pitchFamily="34" charset="0"/>
            </a:endParaRPr>
          </a:p>
          <a:p>
            <a:pPr>
              <a:buNone/>
              <a:defRPr/>
            </a:pPr>
            <a:r>
              <a:rPr lang="en-US" sz="2600" dirty="0" smtClean="0">
                <a:latin typeface="Calibri" pitchFamily="34" charset="0"/>
                <a:cs typeface="Calibri" pitchFamily="34" charset="0"/>
              </a:rPr>
              <a:t>-Hypothyroidism and hyperthyroidism.</a:t>
            </a:r>
          </a:p>
          <a:p>
            <a:pPr>
              <a:buNone/>
              <a:defRPr/>
            </a:pPr>
            <a:r>
              <a:rPr lang="en-US" sz="2600" dirty="0" smtClean="0">
                <a:latin typeface="Calibri" pitchFamily="34" charset="0"/>
                <a:cs typeface="Calibri" pitchFamily="34" charset="0"/>
              </a:rPr>
              <a:t>-Diabetes mellitus.</a:t>
            </a:r>
          </a:p>
          <a:p>
            <a:pPr>
              <a:buNone/>
              <a:defRPr/>
            </a:pPr>
            <a:r>
              <a:rPr lang="en-US" sz="2600" dirty="0" smtClean="0">
                <a:latin typeface="Calibri" pitchFamily="34" charset="0"/>
                <a:cs typeface="Calibri" pitchFamily="34" charset="0"/>
              </a:rPr>
              <a:t>-Hyperparathyroidism and </a:t>
            </a:r>
            <a:r>
              <a:rPr lang="en-US" sz="2600" dirty="0" err="1" smtClean="0">
                <a:latin typeface="Calibri" pitchFamily="34" charset="0"/>
                <a:cs typeface="Calibri" pitchFamily="34" charset="0"/>
              </a:rPr>
              <a:t>Hypoparathyroidism</a:t>
            </a:r>
            <a:r>
              <a:rPr lang="en-US" sz="2600" dirty="0" smtClean="0">
                <a:latin typeface="Calibri" pitchFamily="34" charset="0"/>
                <a:cs typeface="Calibri" pitchFamily="34" charset="0"/>
              </a:rPr>
              <a:t>.</a:t>
            </a:r>
          </a:p>
          <a:p>
            <a:pPr>
              <a:buNone/>
              <a:defRPr/>
            </a:pPr>
            <a:r>
              <a:rPr lang="en-US" sz="2600" dirty="0" smtClean="0">
                <a:latin typeface="Calibri" pitchFamily="34" charset="0"/>
                <a:cs typeface="Calibri" pitchFamily="34" charset="0"/>
              </a:rPr>
              <a:t>-</a:t>
            </a:r>
            <a:r>
              <a:rPr lang="en-US" sz="2600" dirty="0" err="1" smtClean="0">
                <a:latin typeface="Calibri" pitchFamily="34" charset="0"/>
                <a:cs typeface="Calibri" pitchFamily="34" charset="0"/>
              </a:rPr>
              <a:t>Carcinoid</a:t>
            </a:r>
            <a:r>
              <a:rPr lang="en-US" sz="2600" dirty="0" smtClean="0">
                <a:latin typeface="Calibri" pitchFamily="34" charset="0"/>
                <a:cs typeface="Calibri" pitchFamily="34" charset="0"/>
              </a:rPr>
              <a:t> syndrome.</a:t>
            </a:r>
          </a:p>
          <a:p>
            <a:pPr>
              <a:buNone/>
              <a:defRPr/>
            </a:pPr>
            <a:r>
              <a:rPr lang="en-US" sz="2600" dirty="0" smtClean="0">
                <a:latin typeface="Calibri" pitchFamily="34" charset="0"/>
                <a:cs typeface="Calibri" pitchFamily="34" charset="0"/>
              </a:rPr>
              <a:t>-Malnutrition.</a:t>
            </a:r>
          </a:p>
          <a:p>
            <a:pPr>
              <a:buNone/>
              <a:defRPr/>
            </a:pPr>
            <a:endParaRPr lang="en-US" sz="2600" dirty="0" smtClean="0">
              <a:latin typeface="Calibri" pitchFamily="34" charset="0"/>
              <a:cs typeface="Calibri" pitchFamily="34" charset="0"/>
            </a:endParaRPr>
          </a:p>
          <a:p>
            <a:pPr>
              <a:buNone/>
            </a:pP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533400"/>
          </a:xfrm>
        </p:spPr>
        <p:txBody>
          <a:bodyPr>
            <a:normAutofit fontScale="90000"/>
          </a:bodyPr>
          <a:lstStyle/>
          <a:p>
            <a:pPr algn="l" rtl="0">
              <a:defRPr/>
            </a:pPr>
            <a:r>
              <a:rPr lang="en-US" sz="3600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* Clinical picture:</a:t>
            </a:r>
            <a:endParaRPr lang="ar-SA" sz="3600" dirty="0">
              <a:solidFill>
                <a:srgbClr val="C00000"/>
              </a:solidFill>
              <a:latin typeface="Calibri" pitchFamily="34" charset="0"/>
            </a:endParaRPr>
          </a:p>
        </p:txBody>
      </p:sp>
      <p:sp>
        <p:nvSpPr>
          <p:cNvPr id="11267" name="Content Placeholder 2"/>
          <p:cNvSpPr>
            <a:spLocks noGrp="1"/>
          </p:cNvSpPr>
          <p:nvPr>
            <p:ph idx="1"/>
          </p:nvPr>
        </p:nvSpPr>
        <p:spPr>
          <a:xfrm>
            <a:off x="457200" y="838200"/>
            <a:ext cx="8507413" cy="5686425"/>
          </a:xfrm>
        </p:spPr>
        <p:txBody>
          <a:bodyPr>
            <a:normAutofit fontScale="77500" lnSpcReduction="20000"/>
          </a:bodyPr>
          <a:lstStyle/>
          <a:p>
            <a:pPr algn="l" rtl="0">
              <a:defRPr/>
            </a:pPr>
            <a:r>
              <a:rPr lang="en-US" sz="2800" dirty="0" smtClean="0">
                <a:effectLst/>
                <a:latin typeface="Calibri" pitchFamily="34" charset="0"/>
                <a:cs typeface="Calibri" pitchFamily="34" charset="0"/>
              </a:rPr>
              <a:t>Symptoms can be</a:t>
            </a:r>
          </a:p>
          <a:p>
            <a:pPr algn="l" rtl="0">
              <a:defRPr/>
            </a:pPr>
            <a:r>
              <a:rPr lang="en-US" sz="2800" u="sng" dirty="0" smtClean="0">
                <a:effectLst/>
                <a:latin typeface="Calibri" pitchFamily="34" charset="0"/>
                <a:cs typeface="Calibri" pitchFamily="34" charset="0"/>
              </a:rPr>
              <a:t> intestinal      </a:t>
            </a:r>
            <a:endParaRPr lang="en-US" sz="2800" dirty="0" smtClean="0">
              <a:effectLst/>
              <a:latin typeface="Calibri" pitchFamily="34" charset="0"/>
              <a:cs typeface="Calibri" pitchFamily="34" charset="0"/>
            </a:endParaRPr>
          </a:p>
          <a:p>
            <a:pPr algn="l" rtl="0">
              <a:defRPr/>
            </a:pPr>
            <a:r>
              <a:rPr lang="en-US" sz="2800" dirty="0" smtClean="0">
                <a:effectLst/>
                <a:latin typeface="Calibri" pitchFamily="34" charset="0"/>
                <a:cs typeface="Calibri" pitchFamily="34" charset="0"/>
              </a:rPr>
              <a:t> </a:t>
            </a:r>
            <a:r>
              <a:rPr lang="en-US" sz="2800" u="sng" dirty="0" smtClean="0">
                <a:effectLst/>
                <a:latin typeface="Calibri" pitchFamily="34" charset="0"/>
                <a:cs typeface="Calibri" pitchFamily="34" charset="0"/>
              </a:rPr>
              <a:t>extra-intestinal</a:t>
            </a:r>
            <a:r>
              <a:rPr lang="en-US" sz="2800" dirty="0" smtClean="0">
                <a:effectLst/>
                <a:latin typeface="Calibri" pitchFamily="34" charset="0"/>
                <a:cs typeface="Calibri" pitchFamily="34" charset="0"/>
              </a:rPr>
              <a:t> </a:t>
            </a:r>
          </a:p>
          <a:p>
            <a:pPr marL="0" indent="0" algn="l" rtl="0">
              <a:buFont typeface="Wingdings" pitchFamily="2" charset="2"/>
              <a:buNone/>
              <a:defRPr/>
            </a:pPr>
            <a:r>
              <a:rPr lang="en-US" sz="2800" dirty="0" smtClean="0">
                <a:solidFill>
                  <a:srgbClr val="C00000"/>
                </a:solidFill>
                <a:effectLst/>
                <a:latin typeface="Calibri" pitchFamily="34" charset="0"/>
                <a:cs typeface="Calibri" pitchFamily="34" charset="0"/>
              </a:rPr>
              <a:t>Intestinal :-</a:t>
            </a:r>
          </a:p>
          <a:p>
            <a:pPr algn="l" rtl="0">
              <a:defRPr/>
            </a:pPr>
            <a:r>
              <a:rPr lang="en-US" sz="2800" b="1" dirty="0" err="1" smtClean="0">
                <a:effectLst/>
                <a:latin typeface="Calibri" pitchFamily="34" charset="0"/>
                <a:cs typeface="Calibri" pitchFamily="34" charset="0"/>
              </a:rPr>
              <a:t>Diarrhoea</a:t>
            </a:r>
            <a:r>
              <a:rPr lang="en-US" sz="2800" dirty="0" smtClean="0">
                <a:effectLst/>
                <a:latin typeface="Calibri" pitchFamily="34" charset="0"/>
                <a:cs typeface="Calibri" pitchFamily="34" charset="0"/>
              </a:rPr>
              <a:t>, often </a:t>
            </a:r>
            <a:r>
              <a:rPr lang="en-US" sz="2800" b="1" dirty="0" err="1" smtClean="0">
                <a:effectLst/>
                <a:latin typeface="Calibri" pitchFamily="34" charset="0"/>
                <a:cs typeface="Calibri" pitchFamily="34" charset="0"/>
              </a:rPr>
              <a:t>steatorrhoea</a:t>
            </a:r>
            <a:r>
              <a:rPr lang="en-US" sz="2800" dirty="0" smtClean="0">
                <a:effectLst/>
                <a:latin typeface="Calibri" pitchFamily="34" charset="0"/>
                <a:cs typeface="Calibri" pitchFamily="34" charset="0"/>
              </a:rPr>
              <a:t> :</a:t>
            </a:r>
            <a:endParaRPr lang="en-US" sz="2800" dirty="0" smtClean="0">
              <a:latin typeface="Calibri" pitchFamily="34" charset="0"/>
              <a:cs typeface="Calibri" pitchFamily="34" charset="0"/>
            </a:endParaRPr>
          </a:p>
          <a:p>
            <a:pPr algn="l" rtl="0">
              <a:buNone/>
              <a:defRPr/>
            </a:pPr>
            <a:r>
              <a:rPr lang="en-US" sz="2800" dirty="0" smtClean="0">
                <a:effectLst/>
                <a:latin typeface="Calibri" pitchFamily="34" charset="0"/>
                <a:cs typeface="Calibri" pitchFamily="34" charset="0"/>
              </a:rPr>
              <a:t>      It is due to impaired water, carbohydrate and electrolyte absorption.</a:t>
            </a:r>
          </a:p>
          <a:p>
            <a:pPr algn="l" rtl="0">
              <a:defRPr/>
            </a:pPr>
            <a:r>
              <a:rPr lang="en-US" sz="2800" b="1" dirty="0" smtClean="0">
                <a:effectLst/>
                <a:latin typeface="Calibri" pitchFamily="34" charset="0"/>
                <a:cs typeface="Calibri" pitchFamily="34" charset="0"/>
              </a:rPr>
              <a:t> bloating, flatulence and abdominal discomfort</a:t>
            </a:r>
            <a:r>
              <a:rPr lang="en-US" sz="2800" dirty="0" smtClean="0">
                <a:effectLst/>
                <a:latin typeface="Calibri" pitchFamily="34" charset="0"/>
                <a:cs typeface="Calibri" pitchFamily="34" charset="0"/>
              </a:rPr>
              <a:t>. </a:t>
            </a:r>
          </a:p>
          <a:p>
            <a:pPr algn="l" rtl="0">
              <a:buNone/>
              <a:defRPr/>
            </a:pPr>
            <a:r>
              <a:rPr lang="en-US" sz="2800" dirty="0" err="1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Extraintestinal</a:t>
            </a:r>
            <a:r>
              <a:rPr lang="en-US" sz="2800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 :-</a:t>
            </a:r>
          </a:p>
          <a:p>
            <a:pPr>
              <a:defRPr/>
            </a:pPr>
            <a:r>
              <a:rPr lang="en-US" sz="2800" dirty="0" smtClean="0">
                <a:latin typeface="Calibri" pitchFamily="34" charset="0"/>
                <a:cs typeface="Calibri" pitchFamily="34" charset="0"/>
              </a:rPr>
              <a:t>Weight loss .</a:t>
            </a:r>
          </a:p>
          <a:p>
            <a:pPr>
              <a:defRPr/>
            </a:pPr>
            <a:r>
              <a:rPr lang="en-US" sz="2800" dirty="0" smtClean="0">
                <a:latin typeface="Calibri" pitchFamily="34" charset="0"/>
                <a:cs typeface="Calibri" pitchFamily="34" charset="0"/>
              </a:rPr>
              <a:t>Growth retardation, failure to thrive, delayed puberty in children.</a:t>
            </a:r>
          </a:p>
          <a:p>
            <a:pPr>
              <a:defRPr/>
            </a:pPr>
            <a:r>
              <a:rPr lang="en-US" sz="2800" dirty="0" smtClean="0">
                <a:latin typeface="Calibri" pitchFamily="34" charset="0"/>
                <a:cs typeface="Calibri" pitchFamily="34" charset="0"/>
              </a:rPr>
              <a:t>Swelling or edema from loss of protein.</a:t>
            </a:r>
          </a:p>
          <a:p>
            <a:pPr>
              <a:defRPr/>
            </a:pPr>
            <a:r>
              <a:rPr lang="en-US" sz="2800" dirty="0" err="1" smtClean="0">
                <a:latin typeface="Calibri" pitchFamily="34" charset="0"/>
                <a:cs typeface="Calibri" pitchFamily="34" charset="0"/>
              </a:rPr>
              <a:t>Anaemias</a:t>
            </a:r>
            <a:r>
              <a:rPr lang="en-US" sz="2800" dirty="0" smtClean="0">
                <a:latin typeface="Calibri" pitchFamily="34" charset="0"/>
                <a:cs typeface="Calibri" pitchFamily="34" charset="0"/>
              </a:rPr>
              <a:t>, commonly from vitamin B</a:t>
            </a:r>
            <a:r>
              <a:rPr lang="en-US" sz="2800" baseline="-25000" dirty="0" smtClean="0">
                <a:latin typeface="Calibri" pitchFamily="34" charset="0"/>
                <a:cs typeface="Calibri" pitchFamily="34" charset="0"/>
              </a:rPr>
              <a:t>12</a:t>
            </a:r>
            <a:r>
              <a:rPr lang="en-US" sz="2800" dirty="0" smtClean="0">
                <a:latin typeface="Calibri" pitchFamily="34" charset="0"/>
                <a:cs typeface="Calibri" pitchFamily="34" charset="0"/>
              </a:rPr>
              <a:t>, folic acid and iron deficiency presenting as fatigue and weakness.</a:t>
            </a:r>
          </a:p>
          <a:p>
            <a:pPr>
              <a:defRPr/>
            </a:pPr>
            <a:r>
              <a:rPr lang="en-US" sz="2800" dirty="0" smtClean="0">
                <a:latin typeface="Calibri" pitchFamily="34" charset="0"/>
                <a:cs typeface="Calibri" pitchFamily="34" charset="0"/>
              </a:rPr>
              <a:t>Muscle cramp from decreased vitamin D, calcium absorption. Also lead to </a:t>
            </a:r>
            <a:r>
              <a:rPr lang="en-US" sz="2800" dirty="0" err="1" smtClean="0">
                <a:latin typeface="Calibri" pitchFamily="34" charset="0"/>
                <a:cs typeface="Calibri" pitchFamily="34" charset="0"/>
              </a:rPr>
              <a:t>osteomalacia</a:t>
            </a:r>
            <a:r>
              <a:rPr lang="en-US" sz="2800" dirty="0" smtClean="0">
                <a:latin typeface="Calibri" pitchFamily="34" charset="0"/>
                <a:cs typeface="Calibri" pitchFamily="34" charset="0"/>
              </a:rPr>
              <a:t> and osteoporosis.</a:t>
            </a:r>
          </a:p>
          <a:p>
            <a:pPr>
              <a:defRPr/>
            </a:pPr>
            <a:r>
              <a:rPr lang="en-US" sz="2800" dirty="0" smtClean="0">
                <a:latin typeface="Calibri" pitchFamily="34" charset="0"/>
                <a:cs typeface="Calibri" pitchFamily="34" charset="0"/>
              </a:rPr>
              <a:t>Bleeding tendencies from vitamin K and other coagulation factor deficiency.</a:t>
            </a:r>
          </a:p>
          <a:p>
            <a:pPr algn="l" rtl="0">
              <a:defRPr/>
            </a:pPr>
            <a:endParaRPr lang="en-US" sz="2800" dirty="0" smtClean="0">
              <a:effectLst/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fld id="{020FB9E1-1B39-46AC-9270-2C3683FB470E}" type="slidenum">
              <a:rPr lang="ar-SA" smtClean="0"/>
              <a:pPr>
                <a:defRPr/>
              </a:pPr>
              <a:t>9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Grayscal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167</TotalTime>
  <Words>1312</Words>
  <Application>Microsoft Office PowerPoint</Application>
  <PresentationFormat>On-screen Show (4:3)</PresentationFormat>
  <Paragraphs>217</Paragraphs>
  <Slides>24</Slides>
  <Notes>24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5" baseType="lpstr">
      <vt:lpstr>Office Theme</vt:lpstr>
      <vt:lpstr>Malabsorption Syndromes </vt:lpstr>
      <vt:lpstr>Learning objectives</vt:lpstr>
      <vt:lpstr>MALABSORPTION SYNDROME</vt:lpstr>
      <vt:lpstr>* Pathophysiology:</vt:lpstr>
      <vt:lpstr>Slide 5</vt:lpstr>
      <vt:lpstr>Slide 6</vt:lpstr>
      <vt:lpstr>Slide 7</vt:lpstr>
      <vt:lpstr>Slide 8</vt:lpstr>
      <vt:lpstr>* Clinical picture:</vt:lpstr>
      <vt:lpstr>Specific Disease Entities causing malabsorption</vt:lpstr>
      <vt:lpstr>Slide 11</vt:lpstr>
      <vt:lpstr>Pathology</vt:lpstr>
      <vt:lpstr>Marsh criteria</vt:lpstr>
      <vt:lpstr>Slide 14</vt:lpstr>
      <vt:lpstr>Slide 15</vt:lpstr>
      <vt:lpstr>Treatment </vt:lpstr>
      <vt:lpstr>Subgroups of celiac disease</vt:lpstr>
      <vt:lpstr>2.Tropical Sprue</vt:lpstr>
      <vt:lpstr>3. Short Bowel Syndrome</vt:lpstr>
      <vt:lpstr>4.Bacterial Overgrowth Syndrome</vt:lpstr>
      <vt:lpstr>Slide 21</vt:lpstr>
      <vt:lpstr>5. Lactose intolerance </vt:lpstr>
      <vt:lpstr>Slide 23</vt:lpstr>
      <vt:lpstr>Slide 24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Malabsorption Syndromes </dc:title>
  <dc:creator>Majed</dc:creator>
  <cp:lastModifiedBy>Majed</cp:lastModifiedBy>
  <cp:revision>47</cp:revision>
  <dcterms:created xsi:type="dcterms:W3CDTF">2006-08-16T00:00:00Z</dcterms:created>
  <dcterms:modified xsi:type="dcterms:W3CDTF">2019-06-12T12:31:29Z</dcterms:modified>
</cp:coreProperties>
</file>